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613" r:id="rId2"/>
    <p:sldId id="1692" r:id="rId3"/>
    <p:sldId id="1654" r:id="rId4"/>
    <p:sldId id="1666" r:id="rId5"/>
    <p:sldId id="1667" r:id="rId6"/>
    <p:sldId id="1668" r:id="rId7"/>
    <p:sldId id="1669" r:id="rId8"/>
    <p:sldId id="1670" r:id="rId9"/>
    <p:sldId id="1671" r:id="rId10"/>
    <p:sldId id="1672" r:id="rId11"/>
    <p:sldId id="1674" r:id="rId12"/>
    <p:sldId id="1675" r:id="rId13"/>
    <p:sldId id="1676" r:id="rId14"/>
    <p:sldId id="1677" r:id="rId15"/>
    <p:sldId id="1678" r:id="rId16"/>
    <p:sldId id="1690" r:id="rId17"/>
    <p:sldId id="1679" r:id="rId18"/>
    <p:sldId id="1691" r:id="rId19"/>
    <p:sldId id="1680" r:id="rId20"/>
    <p:sldId id="1681" r:id="rId21"/>
    <p:sldId id="1682" r:id="rId22"/>
    <p:sldId id="1683" r:id="rId23"/>
    <p:sldId id="1684" r:id="rId24"/>
    <p:sldId id="1685" r:id="rId25"/>
    <p:sldId id="1686" r:id="rId26"/>
    <p:sldId id="1687" r:id="rId27"/>
    <p:sldId id="1688" r:id="rId28"/>
    <p:sldId id="1689" r:id="rId29"/>
    <p:sldId id="1673" r:id="rId30"/>
    <p:sldId id="70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00000"/>
    <a:srgbClr val="BDDAE1"/>
    <a:srgbClr val="FFFFFF"/>
    <a:srgbClr val="D7E9ED"/>
    <a:srgbClr val="95C5CF"/>
    <a:srgbClr val="4A94A4"/>
    <a:srgbClr val="428592"/>
    <a:srgbClr val="26525B"/>
    <a:srgbClr val="2652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491"/>
    <p:restoredTop sz="68375"/>
  </p:normalViewPr>
  <p:slideViewPr>
    <p:cSldViewPr snapToGrid="0">
      <p:cViewPr>
        <p:scale>
          <a:sx n="88" d="100"/>
          <a:sy n="88" d="100"/>
        </p:scale>
        <p:origin x="1480" y="160"/>
      </p:cViewPr>
      <p:guideLst/>
    </p:cSldViewPr>
  </p:slideViewPr>
  <p:notesTextViewPr>
    <p:cViewPr>
      <p:scale>
        <a:sx n="3" d="2"/>
        <a:sy n="3" d="2"/>
      </p:scale>
      <p:origin x="0" y="0"/>
    </p:cViewPr>
  </p:notesTextViewPr>
  <p:sorterViewPr>
    <p:cViewPr>
      <p:scale>
        <a:sx n="80" d="100"/>
        <a:sy n="80" d="100"/>
      </p:scale>
      <p:origin x="0" y="0"/>
    </p:cViewPr>
  </p:sorterViewPr>
  <p:notesViewPr>
    <p:cSldViewPr snapToGrid="0">
      <p:cViewPr varScale="1">
        <p:scale>
          <a:sx n="99" d="100"/>
          <a:sy n="99" d="100"/>
        </p:scale>
        <p:origin x="3064"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A546CD-0611-7545-8F55-072F0299D807}" type="datetimeFigureOut">
              <a:rPr lang="en-US" smtClean="0"/>
              <a:t>10/31/22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3A3637-B08E-7B43-A90A-62B08360F3FF}" type="slidenum">
              <a:rPr lang="en-US" smtClean="0"/>
              <a:t>‹#›</a:t>
            </a:fld>
            <a:endParaRPr lang="en-US"/>
          </a:p>
        </p:txBody>
      </p:sp>
    </p:spTree>
    <p:extLst>
      <p:ext uri="{BB962C8B-B14F-4D97-AF65-F5344CB8AC3E}">
        <p14:creationId xmlns:p14="http://schemas.microsoft.com/office/powerpoint/2010/main" val="3748374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1</a:t>
            </a:fld>
            <a:endParaRPr lang="en-US"/>
          </a:p>
        </p:txBody>
      </p:sp>
    </p:spTree>
    <p:extLst>
      <p:ext uri="{BB962C8B-B14F-4D97-AF65-F5344CB8AC3E}">
        <p14:creationId xmlns:p14="http://schemas.microsoft.com/office/powerpoint/2010/main" val="4095838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talked about quadratic placement. It’s sort of a linear way to optimize cell locations because when you take the gradient on the optimization function, you get a bunch of linear equations to solve. The solution gives you the cell location.</a:t>
            </a:r>
          </a:p>
          <a:p>
            <a:endParaRPr lang="en-US" dirty="0"/>
          </a:p>
          <a:p>
            <a:r>
              <a:rPr lang="en-US" dirty="0"/>
              <a:t>Simple, but it has a drawback, right. It does not consider cell overlap and in many cases the minimum wirelength will lump all cell together to have a large number of overlaps. To solve it, we introduce the partition-based method with pseudo-pad propagation to pull cells out of each other. All the effort we did was to spread out cells so we don’t have a very dense area.</a:t>
            </a:r>
          </a:p>
          <a:p>
            <a:endParaRPr lang="en-US" dirty="0"/>
          </a:p>
          <a:p>
            <a:r>
              <a:rPr lang="en-US" dirty="0"/>
              <a:t>Now think about this, why don’t we just model this density constraint in our formulation? In addition to minimizing the wirelength, can’t we just model the density constraint in the formulation and ask the solution to satisfy density constraints. For example (explain…)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11</a:t>
            </a:fld>
            <a:endParaRPr lang="en-US"/>
          </a:p>
        </p:txBody>
      </p:sp>
    </p:spTree>
    <p:extLst>
      <p:ext uri="{BB962C8B-B14F-4D97-AF65-F5344CB8AC3E}">
        <p14:creationId xmlns:p14="http://schemas.microsoft.com/office/powerpoint/2010/main" val="3562068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Furthermore, can we optimize the HPWL directly instead of making it quadratic? We know HPWL is the half parameter wirelength of the minimum bounding box that encloses a net, and it can be described as the maximum x-distance plus the maximum y-distance. Why can’t we put it into the objective? (ask student)</a:t>
            </a:r>
          </a:p>
          <a:p>
            <a:endParaRPr lang="en-US" dirty="0"/>
          </a:p>
          <a:p>
            <a:r>
              <a:rPr lang="en-US" dirty="0"/>
              <a:t>So, to make it differentiable, we need a smooth function that can represent or approximate HPWL. That gives us the log-sum-exp or LSE function to approximate the HPWL. The function is as follows: here, we have a gamma as a tunable parameter to adjust how close the LSE you want to approximate the HPWL. (explain …)</a:t>
            </a:r>
          </a:p>
          <a:p>
            <a:endParaRPr lang="en-US" dirty="0"/>
          </a:p>
          <a:p>
            <a:r>
              <a:rPr lang="en-US" dirty="0"/>
              <a:t>And, (click) it turns out the term LSE(x, r) is very close to the maximum of x, and the term (click and explain…)</a:t>
            </a:r>
          </a:p>
          <a:p>
            <a:endParaRPr lang="en-US" dirty="0"/>
          </a:p>
          <a:p>
            <a:r>
              <a:rPr lang="en-US" dirty="0"/>
              <a:t>So, the HPWL can be approximated in the following equation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12</a:t>
            </a:fld>
            <a:endParaRPr lang="en-US"/>
          </a:p>
        </p:txBody>
      </p:sp>
    </p:spTree>
    <p:extLst>
      <p:ext uri="{BB962C8B-B14F-4D97-AF65-F5344CB8AC3E}">
        <p14:creationId xmlns:p14="http://schemas.microsoft.com/office/powerpoint/2010/main" val="34000400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this is an exponential function, small value can become very small and large value will become very large. To avoid much bias on large or small value, we often take a weighted average on the summation value to kind of normalize different x and y to a central value around 0 and 1. We can do this by multiplying each exponential term with its x or y value and then divide the summation by the one that doesn’t not have the multiplication. Similarly, we can do this for y.</a:t>
            </a:r>
          </a:p>
          <a:p>
            <a:endParaRPr lang="en-US" dirty="0"/>
          </a:p>
          <a:p>
            <a:r>
              <a:rPr lang="en-US" dirty="0"/>
              <a:t>So, how does this look? (explain …)</a:t>
            </a:r>
          </a:p>
          <a:p>
            <a:endParaRPr lang="en-US" dirty="0"/>
          </a:p>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13</a:t>
            </a:fld>
            <a:endParaRPr lang="en-US"/>
          </a:p>
        </p:txBody>
      </p:sp>
    </p:spTree>
    <p:extLst>
      <p:ext uri="{BB962C8B-B14F-4D97-AF65-F5344CB8AC3E}">
        <p14:creationId xmlns:p14="http://schemas.microsoft.com/office/powerpoint/2010/main" val="4000105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this idea, there has been many research progress on nonlinear placement algorithms. You know, the team from National Taiwan University has been a strong advocate for this kind of approach. The author Dr. Chen has proposed many placement algorithm, called NTU place in several places, and you can check it out to understand more details if you want.</a:t>
            </a:r>
          </a:p>
        </p:txBody>
      </p:sp>
      <p:sp>
        <p:nvSpPr>
          <p:cNvPr id="4" name="Slide Number Placeholder 3"/>
          <p:cNvSpPr>
            <a:spLocks noGrp="1"/>
          </p:cNvSpPr>
          <p:nvPr>
            <p:ph type="sldNum" sz="quarter" idx="5"/>
          </p:nvPr>
        </p:nvSpPr>
        <p:spPr/>
        <p:txBody>
          <a:bodyPr/>
          <a:lstStyle/>
          <a:p>
            <a:fld id="{3E3A3637-B08E-7B43-A90A-62B08360F3FF}" type="slidenum">
              <a:rPr lang="en-US" smtClean="0"/>
              <a:t>14</a:t>
            </a:fld>
            <a:endParaRPr lang="en-US"/>
          </a:p>
        </p:txBody>
      </p:sp>
    </p:spTree>
    <p:extLst>
      <p:ext uri="{BB962C8B-B14F-4D97-AF65-F5344CB8AC3E}">
        <p14:creationId xmlns:p14="http://schemas.microsoft.com/office/powerpoint/2010/main" val="3054801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we </a:t>
            </a:r>
            <a:r>
              <a:rPr lang="en-US" dirty="0" err="1"/>
              <a:t>havn’t</a:t>
            </a:r>
            <a:r>
              <a:rPr lang="en-US" dirty="0"/>
              <a:t> talked about how to model the density constraint, right? We just talked about how to approximate the wirelength HPWL using LSE equations, but we didn’t explain how density constraint can be model. A common way to model the overlap between a partitioned bin b and a cell v is potential function. So we define </a:t>
            </a:r>
            <a:r>
              <a:rPr lang="en-US" dirty="0" err="1"/>
              <a:t>Px</a:t>
            </a:r>
            <a:r>
              <a:rPr lang="en-US" dirty="0"/>
              <a:t>(b, v) to be the density in terms of overlapped area between a bin b and a cell v. Visualizing the function over the distance difference between xv and </a:t>
            </a:r>
            <a:r>
              <a:rPr lang="en-US" dirty="0" err="1"/>
              <a:t>xb</a:t>
            </a:r>
            <a:r>
              <a:rPr lang="en-US" dirty="0"/>
              <a:t>, we have the following figure. On the very left side, I don’t have any overlap, and when I keep moving the cell from left to the middle of the bin, we have a lot of overlap and the maximum is a constant, the cell area, … (explain...)</a:t>
            </a:r>
          </a:p>
          <a:p>
            <a:endParaRPr lang="en-US" dirty="0"/>
          </a:p>
          <a:p>
            <a:r>
              <a:rPr lang="en-US" dirty="0"/>
              <a:t>But, again, this function is not smooth. We cannot differentiate it. So one technique is to use bell function to approximate it.</a:t>
            </a:r>
          </a:p>
          <a:p>
            <a:endParaRPr lang="en-US" dirty="0"/>
          </a:p>
          <a:p>
            <a:r>
              <a:rPr lang="en-US" dirty="0"/>
              <a:t>And, we can multiply the density function x with the density function y together to be our total density function.</a:t>
            </a:r>
          </a:p>
        </p:txBody>
      </p:sp>
      <p:sp>
        <p:nvSpPr>
          <p:cNvPr id="4" name="Slide Number Placeholder 3"/>
          <p:cNvSpPr>
            <a:spLocks noGrp="1"/>
          </p:cNvSpPr>
          <p:nvPr>
            <p:ph type="sldNum" sz="quarter" idx="5"/>
          </p:nvPr>
        </p:nvSpPr>
        <p:spPr/>
        <p:txBody>
          <a:bodyPr/>
          <a:lstStyle/>
          <a:p>
            <a:fld id="{3E3A3637-B08E-7B43-A90A-62B08360F3FF}" type="slidenum">
              <a:rPr lang="en-US" smtClean="0"/>
              <a:t>15</a:t>
            </a:fld>
            <a:endParaRPr lang="en-US"/>
          </a:p>
        </p:txBody>
      </p:sp>
    </p:spTree>
    <p:extLst>
      <p:ext uri="{BB962C8B-B14F-4D97-AF65-F5344CB8AC3E}">
        <p14:creationId xmlns:p14="http://schemas.microsoft.com/office/powerpoint/2010/main" val="905527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single bell function universally good for everything. In fact, the simplest bell function is the gaussian function, you know, the probability density function of the normal distribution.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16</a:t>
            </a:fld>
            <a:endParaRPr lang="en-US"/>
          </a:p>
        </p:txBody>
      </p:sp>
    </p:spTree>
    <p:extLst>
      <p:ext uri="{BB962C8B-B14F-4D97-AF65-F5344CB8AC3E}">
        <p14:creationId xmlns:p14="http://schemas.microsoft.com/office/powerpoint/2010/main" val="14480168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know we can use bell function to approximate the overlap function, the potential function for a standard cell, to describe a differentiable form of how it overlaps with a bin. We can write down the density constraint as follows: first we have dx, to represent center-to-center distance between cell v and bin v in the x direction, similarly for dy. We know we can separate dx and </a:t>
            </a:r>
            <a:r>
              <a:rPr lang="en-US" dirty="0" err="1"/>
              <a:t>dy</a:t>
            </a:r>
            <a:r>
              <a:rPr lang="en-US" dirty="0"/>
              <a:t> because when we take differentiation, x and y are separate from each other. Then, we can say, if you fall in this region, the your potential function is defined as follows (explain other part).</a:t>
            </a:r>
          </a:p>
          <a:p>
            <a:endParaRPr lang="en-US" dirty="0"/>
          </a:p>
          <a:p>
            <a:r>
              <a:rPr lang="en-US" dirty="0"/>
              <a:t>Keep in mind, this is just a heuristic function to approximate the overlap function. You can define your own bell function as long as it is differentiable, but this is a very famous way of bell approximation and has been used in industrial tools.</a:t>
            </a:r>
          </a:p>
        </p:txBody>
      </p:sp>
      <p:sp>
        <p:nvSpPr>
          <p:cNvPr id="4" name="Slide Number Placeholder 3"/>
          <p:cNvSpPr>
            <a:spLocks noGrp="1"/>
          </p:cNvSpPr>
          <p:nvPr>
            <p:ph type="sldNum" sz="quarter" idx="5"/>
          </p:nvPr>
        </p:nvSpPr>
        <p:spPr/>
        <p:txBody>
          <a:bodyPr/>
          <a:lstStyle/>
          <a:p>
            <a:fld id="{3E3A3637-B08E-7B43-A90A-62B08360F3FF}" type="slidenum">
              <a:rPr lang="en-US" smtClean="0"/>
              <a:t>17</a:t>
            </a:fld>
            <a:endParaRPr lang="en-US"/>
          </a:p>
        </p:txBody>
      </p:sp>
    </p:spTree>
    <p:extLst>
      <p:ext uri="{BB962C8B-B14F-4D97-AF65-F5344CB8AC3E}">
        <p14:creationId xmlns:p14="http://schemas.microsoft.com/office/powerpoint/2010/main" val="41756457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visualize the function. The x axis here is the center-to-center distance between cell and the bin, and it is an absolute value. Which part of the function </a:t>
            </a:r>
            <a:r>
              <a:rPr lang="en-US" dirty="0" err="1"/>
              <a:t>px</a:t>
            </a:r>
            <a:r>
              <a:rPr lang="en-US" dirty="0"/>
              <a:t> belongs to the blue area? (ask student)</a:t>
            </a:r>
          </a:p>
        </p:txBody>
      </p:sp>
      <p:sp>
        <p:nvSpPr>
          <p:cNvPr id="4" name="Slide Number Placeholder 3"/>
          <p:cNvSpPr>
            <a:spLocks noGrp="1"/>
          </p:cNvSpPr>
          <p:nvPr>
            <p:ph type="sldNum" sz="quarter" idx="5"/>
          </p:nvPr>
        </p:nvSpPr>
        <p:spPr/>
        <p:txBody>
          <a:bodyPr/>
          <a:lstStyle/>
          <a:p>
            <a:fld id="{3E3A3637-B08E-7B43-A90A-62B08360F3FF}" type="slidenum">
              <a:rPr lang="en-US" smtClean="0"/>
              <a:t>18</a:t>
            </a:fld>
            <a:endParaRPr lang="en-US"/>
          </a:p>
        </p:txBody>
      </p:sp>
    </p:spTree>
    <p:extLst>
      <p:ext uri="{BB962C8B-B14F-4D97-AF65-F5344CB8AC3E}">
        <p14:creationId xmlns:p14="http://schemas.microsoft.com/office/powerpoint/2010/main" val="2575471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formally define our mathematical function to optimize in a nonlinear form:</a:t>
            </a:r>
          </a:p>
        </p:txBody>
      </p:sp>
      <p:sp>
        <p:nvSpPr>
          <p:cNvPr id="4" name="Slide Number Placeholder 3"/>
          <p:cNvSpPr>
            <a:spLocks noGrp="1"/>
          </p:cNvSpPr>
          <p:nvPr>
            <p:ph type="sldNum" sz="quarter" idx="5"/>
          </p:nvPr>
        </p:nvSpPr>
        <p:spPr/>
        <p:txBody>
          <a:bodyPr/>
          <a:lstStyle/>
          <a:p>
            <a:fld id="{3E3A3637-B08E-7B43-A90A-62B08360F3FF}" type="slidenum">
              <a:rPr lang="en-US" smtClean="0"/>
              <a:t>19</a:t>
            </a:fld>
            <a:endParaRPr lang="en-US"/>
          </a:p>
        </p:txBody>
      </p:sp>
    </p:spTree>
    <p:extLst>
      <p:ext uri="{BB962C8B-B14F-4D97-AF65-F5344CB8AC3E}">
        <p14:creationId xmlns:p14="http://schemas.microsoft.com/office/powerpoint/2010/main" val="9322675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the potential function for fixed macros? You know, fixed macro cannot be moved, so no matter how you approximate it, the value is always the same.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20</a:t>
            </a:fld>
            <a:endParaRPr lang="en-US"/>
          </a:p>
        </p:txBody>
      </p:sp>
    </p:spTree>
    <p:extLst>
      <p:ext uri="{BB962C8B-B14F-4D97-AF65-F5344CB8AC3E}">
        <p14:creationId xmlns:p14="http://schemas.microsoft.com/office/powerpoint/2010/main" val="2968840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a:t>
            </a:fld>
            <a:endParaRPr lang="en-US"/>
          </a:p>
        </p:txBody>
      </p:sp>
    </p:spTree>
    <p:extLst>
      <p:ext uri="{BB962C8B-B14F-4D97-AF65-F5344CB8AC3E}">
        <p14:creationId xmlns:p14="http://schemas.microsoft.com/office/powerpoint/2010/main" val="243656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was the density function proposed by NTU placer, the team from National Taiwan University. We also have quite a few new approaches to handle the density constraint. One of the very famous method is the </a:t>
            </a:r>
            <a:r>
              <a:rPr lang="en-US" dirty="0" err="1"/>
              <a:t>ePlace</a:t>
            </a:r>
            <a:r>
              <a:rPr lang="en-US" dirty="0"/>
              <a:t>, which approximates the density using </a:t>
            </a:r>
            <a:r>
              <a:rPr lang="en-US" dirty="0" err="1"/>
              <a:t>electronstatics</a:t>
            </a:r>
            <a:r>
              <a:rPr lang="en-US" dirty="0"/>
              <a:t>, and there are many other papers following to speed up the core algorithm such as the </a:t>
            </a:r>
            <a:r>
              <a:rPr lang="en-US" dirty="0" err="1"/>
              <a:t>DREAMPlace</a:t>
            </a:r>
            <a:r>
              <a:rPr lang="en-US" dirty="0"/>
              <a:t>.</a:t>
            </a:r>
          </a:p>
        </p:txBody>
      </p:sp>
      <p:sp>
        <p:nvSpPr>
          <p:cNvPr id="4" name="Slide Number Placeholder 3"/>
          <p:cNvSpPr>
            <a:spLocks noGrp="1"/>
          </p:cNvSpPr>
          <p:nvPr>
            <p:ph type="sldNum" sz="quarter" idx="5"/>
          </p:nvPr>
        </p:nvSpPr>
        <p:spPr/>
        <p:txBody>
          <a:bodyPr/>
          <a:lstStyle/>
          <a:p>
            <a:fld id="{3E3A3637-B08E-7B43-A90A-62B08360F3FF}" type="slidenum">
              <a:rPr lang="en-US" smtClean="0"/>
              <a:t>21</a:t>
            </a:fld>
            <a:endParaRPr lang="en-US"/>
          </a:p>
        </p:txBody>
      </p:sp>
    </p:spTree>
    <p:extLst>
      <p:ext uri="{BB962C8B-B14F-4D97-AF65-F5344CB8AC3E}">
        <p14:creationId xmlns:p14="http://schemas.microsoft.com/office/powerpoint/2010/main" val="4100614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this electrostatics-based method, </a:t>
            </a:r>
            <a:r>
              <a:rPr lang="en-US" dirty="0" err="1"/>
              <a:t>eplace</a:t>
            </a:r>
            <a:r>
              <a:rPr lang="en-US" dirty="0"/>
              <a:t>, do? IT views the entire placement problem as a system of electric particles that try to drag and push each other depending on your charge density. And if you are too close to or too far from each other, the potential energy induced by such placement will incur some penalty. Then, based on this idea, we model the system into an energy optimization problem and take gradient to seek the best locations of particles.</a:t>
            </a:r>
          </a:p>
        </p:txBody>
      </p:sp>
      <p:sp>
        <p:nvSpPr>
          <p:cNvPr id="4" name="Slide Number Placeholder 3"/>
          <p:cNvSpPr>
            <a:spLocks noGrp="1"/>
          </p:cNvSpPr>
          <p:nvPr>
            <p:ph type="sldNum" sz="quarter" idx="5"/>
          </p:nvPr>
        </p:nvSpPr>
        <p:spPr/>
        <p:txBody>
          <a:bodyPr/>
          <a:lstStyle/>
          <a:p>
            <a:fld id="{3E3A3637-B08E-7B43-A90A-62B08360F3FF}" type="slidenum">
              <a:rPr lang="en-US" smtClean="0"/>
              <a:t>22</a:t>
            </a:fld>
            <a:endParaRPr lang="en-US"/>
          </a:p>
        </p:txBody>
      </p:sp>
    </p:spTree>
    <p:extLst>
      <p:ext uri="{BB962C8B-B14F-4D97-AF65-F5344CB8AC3E}">
        <p14:creationId xmlns:p14="http://schemas.microsoft.com/office/powerpoint/2010/main" val="1931727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the idea is based on a few assumptions that do not violate physics law. For example …</a:t>
            </a:r>
          </a:p>
        </p:txBody>
      </p:sp>
      <p:sp>
        <p:nvSpPr>
          <p:cNvPr id="4" name="Slide Number Placeholder 3"/>
          <p:cNvSpPr>
            <a:spLocks noGrp="1"/>
          </p:cNvSpPr>
          <p:nvPr>
            <p:ph type="sldNum" sz="quarter" idx="5"/>
          </p:nvPr>
        </p:nvSpPr>
        <p:spPr/>
        <p:txBody>
          <a:bodyPr/>
          <a:lstStyle/>
          <a:p>
            <a:fld id="{3E3A3637-B08E-7B43-A90A-62B08360F3FF}" type="slidenum">
              <a:rPr lang="en-US" smtClean="0"/>
              <a:t>23</a:t>
            </a:fld>
            <a:endParaRPr lang="en-US"/>
          </a:p>
        </p:txBody>
      </p:sp>
    </p:spTree>
    <p:extLst>
      <p:ext uri="{BB962C8B-B14F-4D97-AF65-F5344CB8AC3E}">
        <p14:creationId xmlns:p14="http://schemas.microsoft.com/office/powerpoint/2010/main" val="8609115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we need to describe how electric particles move. And the authors use the </a:t>
            </a:r>
            <a:r>
              <a:rPr lang="en-US" dirty="0" err="1"/>
              <a:t>poisson’s</a:t>
            </a:r>
            <a:r>
              <a:rPr lang="en-US" dirty="0"/>
              <a:t> equation to describe how each particle moves in a probabilistic form. Under this idea, the total charge should be equal to the total energy the system can consume. (explain…)</a:t>
            </a:r>
          </a:p>
          <a:p>
            <a:endParaRPr lang="en-US" dirty="0"/>
          </a:p>
          <a:p>
            <a:r>
              <a:rPr lang="en-US" dirty="0"/>
              <a:t>Of course, this is just an overview, and I am not going to go through many details, but essentially, the idea is to model each cell as an electric particle and constraint the movement on minimizing the total energy the system has. You can find more details in their papers.</a:t>
            </a:r>
          </a:p>
        </p:txBody>
      </p:sp>
      <p:sp>
        <p:nvSpPr>
          <p:cNvPr id="4" name="Slide Number Placeholder 3"/>
          <p:cNvSpPr>
            <a:spLocks noGrp="1"/>
          </p:cNvSpPr>
          <p:nvPr>
            <p:ph type="sldNum" sz="quarter" idx="5"/>
          </p:nvPr>
        </p:nvSpPr>
        <p:spPr/>
        <p:txBody>
          <a:bodyPr/>
          <a:lstStyle/>
          <a:p>
            <a:fld id="{3E3A3637-B08E-7B43-A90A-62B08360F3FF}" type="slidenum">
              <a:rPr lang="en-US" smtClean="0"/>
              <a:t>24</a:t>
            </a:fld>
            <a:endParaRPr lang="en-US"/>
          </a:p>
        </p:txBody>
      </p:sp>
    </p:spTree>
    <p:extLst>
      <p:ext uri="{BB962C8B-B14F-4D97-AF65-F5344CB8AC3E}">
        <p14:creationId xmlns:p14="http://schemas.microsoft.com/office/powerpoint/2010/main" val="10546185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visualizes the electrical potential. On the left, you can see a map of electric density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25</a:t>
            </a:fld>
            <a:endParaRPr lang="en-US"/>
          </a:p>
        </p:txBody>
      </p:sp>
    </p:spTree>
    <p:extLst>
      <p:ext uri="{BB962C8B-B14F-4D97-AF65-F5344CB8AC3E}">
        <p14:creationId xmlns:p14="http://schemas.microsoft.com/office/powerpoint/2010/main" val="30874041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26</a:t>
            </a:fld>
            <a:endParaRPr lang="en-US"/>
          </a:p>
        </p:txBody>
      </p:sp>
    </p:spTree>
    <p:extLst>
      <p:ext uri="{BB962C8B-B14F-4D97-AF65-F5344CB8AC3E}">
        <p14:creationId xmlns:p14="http://schemas.microsoft.com/office/powerpoint/2010/main" val="3095574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this works? </a:t>
            </a:r>
          </a:p>
        </p:txBody>
      </p:sp>
      <p:sp>
        <p:nvSpPr>
          <p:cNvPr id="4" name="Slide Number Placeholder 3"/>
          <p:cNvSpPr>
            <a:spLocks noGrp="1"/>
          </p:cNvSpPr>
          <p:nvPr>
            <p:ph type="sldNum" sz="quarter" idx="5"/>
          </p:nvPr>
        </p:nvSpPr>
        <p:spPr/>
        <p:txBody>
          <a:bodyPr/>
          <a:lstStyle/>
          <a:p>
            <a:fld id="{3E3A3637-B08E-7B43-A90A-62B08360F3FF}" type="slidenum">
              <a:rPr lang="en-US" smtClean="0"/>
              <a:t>4</a:t>
            </a:fld>
            <a:endParaRPr lang="en-US"/>
          </a:p>
        </p:txBody>
      </p:sp>
    </p:spTree>
    <p:extLst>
      <p:ext uri="{BB962C8B-B14F-4D97-AF65-F5344CB8AC3E}">
        <p14:creationId xmlns:p14="http://schemas.microsoft.com/office/powerpoint/2010/main" val="69385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an example.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5</a:t>
            </a:fld>
            <a:endParaRPr lang="en-US"/>
          </a:p>
        </p:txBody>
      </p:sp>
    </p:spTree>
    <p:extLst>
      <p:ext uri="{BB962C8B-B14F-4D97-AF65-F5344CB8AC3E}">
        <p14:creationId xmlns:p14="http://schemas.microsoft.com/office/powerpoint/2010/main" val="2008031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6</a:t>
            </a:fld>
            <a:endParaRPr lang="en-US"/>
          </a:p>
        </p:txBody>
      </p:sp>
    </p:spTree>
    <p:extLst>
      <p:ext uri="{BB962C8B-B14F-4D97-AF65-F5344CB8AC3E}">
        <p14:creationId xmlns:p14="http://schemas.microsoft.com/office/powerpoint/2010/main" val="1494414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7</a:t>
            </a:fld>
            <a:endParaRPr lang="en-US"/>
          </a:p>
        </p:txBody>
      </p:sp>
    </p:spTree>
    <p:extLst>
      <p:ext uri="{BB962C8B-B14F-4D97-AF65-F5344CB8AC3E}">
        <p14:creationId xmlns:p14="http://schemas.microsoft.com/office/powerpoint/2010/main" val="3237631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8</a:t>
            </a:fld>
            <a:endParaRPr lang="en-US"/>
          </a:p>
        </p:txBody>
      </p:sp>
    </p:spTree>
    <p:extLst>
      <p:ext uri="{BB962C8B-B14F-4D97-AF65-F5344CB8AC3E}">
        <p14:creationId xmlns:p14="http://schemas.microsoft.com/office/powerpoint/2010/main" val="1904226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students Pros and Cons)</a:t>
            </a:r>
          </a:p>
        </p:txBody>
      </p:sp>
      <p:sp>
        <p:nvSpPr>
          <p:cNvPr id="4" name="Slide Number Placeholder 3"/>
          <p:cNvSpPr>
            <a:spLocks noGrp="1"/>
          </p:cNvSpPr>
          <p:nvPr>
            <p:ph type="sldNum" sz="quarter" idx="5"/>
          </p:nvPr>
        </p:nvSpPr>
        <p:spPr/>
        <p:txBody>
          <a:bodyPr/>
          <a:lstStyle/>
          <a:p>
            <a:fld id="{3E3A3637-B08E-7B43-A90A-62B08360F3FF}" type="slidenum">
              <a:rPr lang="en-US" smtClean="0"/>
              <a:t>9</a:t>
            </a:fld>
            <a:endParaRPr lang="en-US"/>
          </a:p>
        </p:txBody>
      </p:sp>
    </p:spTree>
    <p:extLst>
      <p:ext uri="{BB962C8B-B14F-4D97-AF65-F5344CB8AC3E}">
        <p14:creationId xmlns:p14="http://schemas.microsoft.com/office/powerpoint/2010/main" val="3374794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 placement needs to be a valid solution. What we did was to decide rough locations of cells while satisfying balance constraint, which is also called global placement. So, the solution from global placement still has overlaps unless you really do the partition to the very fine-grained level like each partition can have only one cell then you don’t have the overlap problem.</a:t>
            </a:r>
          </a:p>
          <a:p>
            <a:endParaRPr lang="en-US" dirty="0"/>
          </a:p>
          <a:p>
            <a:r>
              <a:rPr lang="en-US" dirty="0"/>
              <a:t>To remove all these overlaps, there is another stage of algorithm called legalization. The goal of legalization is to find the exact locations of gates such that no overlaps will happen, like this example, no overlap.</a:t>
            </a:r>
          </a:p>
          <a:p>
            <a:endParaRPr lang="en-US" dirty="0"/>
          </a:p>
          <a:p>
            <a:r>
              <a:rPr lang="en-US" dirty="0"/>
              <a:t>And there are many different algorithm for legalization, and it is very similar to the game, Tetris, you play when you were little. As you can already imagine, one easy way to do this is by annealing. </a:t>
            </a:r>
            <a:r>
              <a:rPr lang="en-US"/>
              <a:t>(explain …)</a:t>
            </a:r>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10</a:t>
            </a:fld>
            <a:endParaRPr lang="en-US"/>
          </a:p>
        </p:txBody>
      </p:sp>
    </p:spTree>
    <p:extLst>
      <p:ext uri="{BB962C8B-B14F-4D97-AF65-F5344CB8AC3E}">
        <p14:creationId xmlns:p14="http://schemas.microsoft.com/office/powerpoint/2010/main" val="8444344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7B3C9-7587-400B-9089-7D6809A8EF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9490DD-AF35-4587-B9D1-45880B35A2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577CEA-0F08-414B-85DA-AD475AA6C932}"/>
              </a:ext>
            </a:extLst>
          </p:cNvPr>
          <p:cNvSpPr>
            <a:spLocks noGrp="1"/>
          </p:cNvSpPr>
          <p:nvPr>
            <p:ph type="dt" sz="half" idx="10"/>
          </p:nvPr>
        </p:nvSpPr>
        <p:spPr/>
        <p:txBody>
          <a:bodyPr/>
          <a:lstStyle/>
          <a:p>
            <a:fld id="{9DCA369C-CB3F-4260-86E8-FD3F54C73225}" type="datetimeFigureOut">
              <a:rPr lang="en-US" smtClean="0"/>
              <a:t>10/31/22</a:t>
            </a:fld>
            <a:endParaRPr lang="en-US"/>
          </a:p>
        </p:txBody>
      </p:sp>
      <p:sp>
        <p:nvSpPr>
          <p:cNvPr id="5" name="Footer Placeholder 4">
            <a:extLst>
              <a:ext uri="{FF2B5EF4-FFF2-40B4-BE49-F238E27FC236}">
                <a16:creationId xmlns:a16="http://schemas.microsoft.com/office/drawing/2014/main" id="{2A43E4A9-EA34-4567-B147-19B31A8516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1FBDAB-5AE3-464F-850D-FA7CF8C0315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a:extLst>
              <a:ext uri="{FF2B5EF4-FFF2-40B4-BE49-F238E27FC236}">
                <a16:creationId xmlns:a16="http://schemas.microsoft.com/office/drawing/2014/main" id="{EDC5F3FB-58FD-0F48-919A-622FB0569E9C}"/>
              </a:ext>
            </a:extLst>
          </p:cNvPr>
          <p:cNvPicPr>
            <a:picLocks noChangeAspect="1"/>
          </p:cNvPicPr>
          <p:nvPr userDrawn="1"/>
        </p:nvPicPr>
        <p:blipFill rotWithShape="1">
          <a:blip r:embed="rId2"/>
          <a:srcRect t="33026" b="22635"/>
          <a:stretch/>
        </p:blipFill>
        <p:spPr>
          <a:xfrm>
            <a:off x="0" y="4470400"/>
            <a:ext cx="12192000" cy="2387600"/>
          </a:xfrm>
          <a:prstGeom prst="rect">
            <a:avLst/>
          </a:prstGeom>
        </p:spPr>
      </p:pic>
      <p:cxnSp>
        <p:nvCxnSpPr>
          <p:cNvPr id="8" name="Straight Connector 7">
            <a:extLst>
              <a:ext uri="{FF2B5EF4-FFF2-40B4-BE49-F238E27FC236}">
                <a16:creationId xmlns:a16="http://schemas.microsoft.com/office/drawing/2014/main" id="{9BB1E22A-55EA-A441-8F44-A6473C435661}"/>
              </a:ext>
            </a:extLst>
          </p:cNvPr>
          <p:cNvCxnSpPr>
            <a:cxnSpLocks/>
          </p:cNvCxnSpPr>
          <p:nvPr userDrawn="1"/>
        </p:nvCxnSpPr>
        <p:spPr>
          <a:xfrm>
            <a:off x="1524000" y="2496618"/>
            <a:ext cx="9144000" cy="0"/>
          </a:xfrm>
          <a:prstGeom prst="line">
            <a:avLst/>
          </a:prstGeom>
          <a:ln w="254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1775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A6B3B-2EE8-413C-AEA9-00A7F5B04F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7D52A2-4981-453B-8E40-3889973814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696B23-F8EC-4AF7-860F-1B81BEA007EC}"/>
              </a:ext>
            </a:extLst>
          </p:cNvPr>
          <p:cNvSpPr>
            <a:spLocks noGrp="1"/>
          </p:cNvSpPr>
          <p:nvPr>
            <p:ph type="dt" sz="half" idx="10"/>
          </p:nvPr>
        </p:nvSpPr>
        <p:spPr/>
        <p:txBody>
          <a:bodyPr/>
          <a:lstStyle/>
          <a:p>
            <a:fld id="{9DCA369C-CB3F-4260-86E8-FD3F54C73225}" type="datetimeFigureOut">
              <a:rPr lang="en-US" smtClean="0"/>
              <a:t>10/31/22</a:t>
            </a:fld>
            <a:endParaRPr lang="en-US"/>
          </a:p>
        </p:txBody>
      </p:sp>
      <p:sp>
        <p:nvSpPr>
          <p:cNvPr id="5" name="Footer Placeholder 4">
            <a:extLst>
              <a:ext uri="{FF2B5EF4-FFF2-40B4-BE49-F238E27FC236}">
                <a16:creationId xmlns:a16="http://schemas.microsoft.com/office/drawing/2014/main" id="{A5451F13-26D7-4F75-A69F-318D38089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451EE4-67A6-4519-A097-EBE2D9EE882D}"/>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3747888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2BCC41-7250-4AB4-B8F3-B870458CF3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9BD655-0285-45AF-B586-88C5C117D4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7C908-D48E-477D-BD83-D17831A8B2A9}"/>
              </a:ext>
            </a:extLst>
          </p:cNvPr>
          <p:cNvSpPr>
            <a:spLocks noGrp="1"/>
          </p:cNvSpPr>
          <p:nvPr>
            <p:ph type="dt" sz="half" idx="10"/>
          </p:nvPr>
        </p:nvSpPr>
        <p:spPr/>
        <p:txBody>
          <a:bodyPr/>
          <a:lstStyle/>
          <a:p>
            <a:fld id="{9DCA369C-CB3F-4260-86E8-FD3F54C73225}" type="datetimeFigureOut">
              <a:rPr lang="en-US" smtClean="0"/>
              <a:t>10/31/22</a:t>
            </a:fld>
            <a:endParaRPr lang="en-US"/>
          </a:p>
        </p:txBody>
      </p:sp>
      <p:sp>
        <p:nvSpPr>
          <p:cNvPr id="5" name="Footer Placeholder 4">
            <a:extLst>
              <a:ext uri="{FF2B5EF4-FFF2-40B4-BE49-F238E27FC236}">
                <a16:creationId xmlns:a16="http://schemas.microsoft.com/office/drawing/2014/main" id="{4B1E4267-80A7-4BD6-9D8A-3B8E0D015B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02BE3-BAA5-4467-A768-40AA633BC68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185353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4AD06-00F0-4163-B5B0-388C5E999D3B}"/>
              </a:ext>
            </a:extLst>
          </p:cNvPr>
          <p:cNvSpPr>
            <a:spLocks noGrp="1"/>
          </p:cNvSpPr>
          <p:nvPr>
            <p:ph type="title"/>
          </p:nvPr>
        </p:nvSpPr>
        <p:spPr>
          <a:xfrm>
            <a:off x="838200" y="260350"/>
            <a:ext cx="10515600" cy="1006475"/>
          </a:xfrm>
        </p:spPr>
        <p:txBody>
          <a:bodyPr>
            <a:normAutofit/>
          </a:bodyPr>
          <a:lstStyle>
            <a:lvl1pPr>
              <a:defRPr sz="40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ED51320-718B-4A8C-BCD6-5C636262C425}"/>
              </a:ext>
            </a:extLst>
          </p:cNvPr>
          <p:cNvSpPr>
            <a:spLocks noGrp="1"/>
          </p:cNvSpPr>
          <p:nvPr>
            <p:ph idx="1"/>
          </p:nvPr>
        </p:nvSpPr>
        <p:spPr>
          <a:xfrm>
            <a:off x="838200" y="1466849"/>
            <a:ext cx="10515600" cy="471011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241ED62-8EC8-4837-8D9D-83B8B2163EDF}"/>
              </a:ext>
            </a:extLst>
          </p:cNvPr>
          <p:cNvSpPr>
            <a:spLocks noGrp="1"/>
          </p:cNvSpPr>
          <p:nvPr>
            <p:ph type="dt" sz="half" idx="10"/>
          </p:nvPr>
        </p:nvSpPr>
        <p:spPr/>
        <p:txBody>
          <a:bodyPr/>
          <a:lstStyle/>
          <a:p>
            <a:fld id="{9DCA369C-CB3F-4260-86E8-FD3F54C73225}" type="datetimeFigureOut">
              <a:rPr lang="en-US" smtClean="0"/>
              <a:t>10/31/22</a:t>
            </a:fld>
            <a:endParaRPr lang="en-US"/>
          </a:p>
        </p:txBody>
      </p:sp>
      <p:sp>
        <p:nvSpPr>
          <p:cNvPr id="5" name="Footer Placeholder 4">
            <a:extLst>
              <a:ext uri="{FF2B5EF4-FFF2-40B4-BE49-F238E27FC236}">
                <a16:creationId xmlns:a16="http://schemas.microsoft.com/office/drawing/2014/main" id="{E4F6C281-F3EB-4689-82AE-7DF691AEEC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F9F5B2-7E66-4A6D-B7E7-BDCF7CB8964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descr="master_bluesidebar.eps">
            <a:extLst>
              <a:ext uri="{FF2B5EF4-FFF2-40B4-BE49-F238E27FC236}">
                <a16:creationId xmlns:a16="http://schemas.microsoft.com/office/drawing/2014/main" id="{C67F982E-175C-854E-AE44-6563B60266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8" name="直線接點 7">
            <a:extLst>
              <a:ext uri="{FF2B5EF4-FFF2-40B4-BE49-F238E27FC236}">
                <a16:creationId xmlns:a16="http://schemas.microsoft.com/office/drawing/2014/main" id="{370945F8-FA5E-BD4C-B85E-079CF68BD320}"/>
              </a:ext>
            </a:extLst>
          </p:cNvPr>
          <p:cNvCxnSpPr>
            <a:cxnSpLocks/>
          </p:cNvCxnSpPr>
          <p:nvPr userDrawn="1"/>
        </p:nvCxnSpPr>
        <p:spPr>
          <a:xfrm>
            <a:off x="838200" y="1237457"/>
            <a:ext cx="105156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741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70B6B-A3DD-445F-B3AD-713250EF5A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F6F9CC-3B71-43C8-9C61-1625ECC20D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6DE658-772C-4C1A-9320-5ADBBF245744}"/>
              </a:ext>
            </a:extLst>
          </p:cNvPr>
          <p:cNvSpPr>
            <a:spLocks noGrp="1"/>
          </p:cNvSpPr>
          <p:nvPr>
            <p:ph type="dt" sz="half" idx="10"/>
          </p:nvPr>
        </p:nvSpPr>
        <p:spPr/>
        <p:txBody>
          <a:bodyPr/>
          <a:lstStyle/>
          <a:p>
            <a:fld id="{9DCA369C-CB3F-4260-86E8-FD3F54C73225}" type="datetimeFigureOut">
              <a:rPr lang="en-US" smtClean="0"/>
              <a:t>10/31/22</a:t>
            </a:fld>
            <a:endParaRPr lang="en-US"/>
          </a:p>
        </p:txBody>
      </p:sp>
      <p:sp>
        <p:nvSpPr>
          <p:cNvPr id="5" name="Footer Placeholder 4">
            <a:extLst>
              <a:ext uri="{FF2B5EF4-FFF2-40B4-BE49-F238E27FC236}">
                <a16:creationId xmlns:a16="http://schemas.microsoft.com/office/drawing/2014/main" id="{5D7087A3-385C-4E4C-BE8D-86A29799B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A6E31D-5A28-412B-A42B-151E38583A3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2949913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80881-F277-4A4F-99FC-BB81FC79E6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4FE642-6C27-43DA-8F2A-AA0DE0379D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4E5B62-6FF7-4867-8A4B-DA2245A457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D40964-CEB0-41E0-938F-45F795FB067A}"/>
              </a:ext>
            </a:extLst>
          </p:cNvPr>
          <p:cNvSpPr>
            <a:spLocks noGrp="1"/>
          </p:cNvSpPr>
          <p:nvPr>
            <p:ph type="dt" sz="half" idx="10"/>
          </p:nvPr>
        </p:nvSpPr>
        <p:spPr/>
        <p:txBody>
          <a:bodyPr/>
          <a:lstStyle/>
          <a:p>
            <a:fld id="{9DCA369C-CB3F-4260-86E8-FD3F54C73225}" type="datetimeFigureOut">
              <a:rPr lang="en-US" smtClean="0"/>
              <a:t>10/31/22</a:t>
            </a:fld>
            <a:endParaRPr lang="en-US"/>
          </a:p>
        </p:txBody>
      </p:sp>
      <p:sp>
        <p:nvSpPr>
          <p:cNvPr id="6" name="Footer Placeholder 5">
            <a:extLst>
              <a:ext uri="{FF2B5EF4-FFF2-40B4-BE49-F238E27FC236}">
                <a16:creationId xmlns:a16="http://schemas.microsoft.com/office/drawing/2014/main" id="{8C8AE6C7-DC66-45B7-8C47-539EE759D7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4C33A2-1CB9-4FA0-A57F-A2C6B21FF96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976655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4FA06-9A5E-4F69-BB47-F6F782F22D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07E60-BF84-4F02-B48F-E472526464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E77017-E975-4C86-A998-CBE8BA8D6D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7E6722-AA3A-4DA3-8B7E-7E14613639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BACFAF-81EB-4E48-A140-B998C5B26A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466816-E31F-4CFF-9425-5A2DF34DBCD0}"/>
              </a:ext>
            </a:extLst>
          </p:cNvPr>
          <p:cNvSpPr>
            <a:spLocks noGrp="1"/>
          </p:cNvSpPr>
          <p:nvPr>
            <p:ph type="dt" sz="half" idx="10"/>
          </p:nvPr>
        </p:nvSpPr>
        <p:spPr/>
        <p:txBody>
          <a:bodyPr/>
          <a:lstStyle/>
          <a:p>
            <a:fld id="{9DCA369C-CB3F-4260-86E8-FD3F54C73225}" type="datetimeFigureOut">
              <a:rPr lang="en-US" smtClean="0"/>
              <a:t>10/31/22</a:t>
            </a:fld>
            <a:endParaRPr lang="en-US"/>
          </a:p>
        </p:txBody>
      </p:sp>
      <p:sp>
        <p:nvSpPr>
          <p:cNvPr id="8" name="Footer Placeholder 7">
            <a:extLst>
              <a:ext uri="{FF2B5EF4-FFF2-40B4-BE49-F238E27FC236}">
                <a16:creationId xmlns:a16="http://schemas.microsoft.com/office/drawing/2014/main" id="{17F569C1-09A8-44CF-BF37-8438D2483E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C1EEC0-A903-44CA-A137-A025A64C7D86}"/>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689864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41E3D-53FE-4E14-911B-1FD1767F39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DB257E-1EF7-47FA-AFDF-02522B412165}"/>
              </a:ext>
            </a:extLst>
          </p:cNvPr>
          <p:cNvSpPr>
            <a:spLocks noGrp="1"/>
          </p:cNvSpPr>
          <p:nvPr>
            <p:ph type="dt" sz="half" idx="10"/>
          </p:nvPr>
        </p:nvSpPr>
        <p:spPr/>
        <p:txBody>
          <a:bodyPr/>
          <a:lstStyle/>
          <a:p>
            <a:fld id="{9DCA369C-CB3F-4260-86E8-FD3F54C73225}" type="datetimeFigureOut">
              <a:rPr lang="en-US" smtClean="0"/>
              <a:t>10/31/22</a:t>
            </a:fld>
            <a:endParaRPr lang="en-US"/>
          </a:p>
        </p:txBody>
      </p:sp>
      <p:sp>
        <p:nvSpPr>
          <p:cNvPr id="4" name="Footer Placeholder 3">
            <a:extLst>
              <a:ext uri="{FF2B5EF4-FFF2-40B4-BE49-F238E27FC236}">
                <a16:creationId xmlns:a16="http://schemas.microsoft.com/office/drawing/2014/main" id="{025EC39A-33A7-44F0-BB90-58D79BE132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8F787F-858B-48DE-B005-40B2D6685F77}"/>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544022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413D3A-3C17-493D-9D6B-38590483B900}"/>
              </a:ext>
            </a:extLst>
          </p:cNvPr>
          <p:cNvSpPr>
            <a:spLocks noGrp="1"/>
          </p:cNvSpPr>
          <p:nvPr>
            <p:ph type="dt" sz="half" idx="10"/>
          </p:nvPr>
        </p:nvSpPr>
        <p:spPr/>
        <p:txBody>
          <a:bodyPr/>
          <a:lstStyle/>
          <a:p>
            <a:fld id="{9DCA369C-CB3F-4260-86E8-FD3F54C73225}" type="datetimeFigureOut">
              <a:rPr lang="en-US" smtClean="0"/>
              <a:t>10/31/22</a:t>
            </a:fld>
            <a:endParaRPr lang="en-US"/>
          </a:p>
        </p:txBody>
      </p:sp>
      <p:sp>
        <p:nvSpPr>
          <p:cNvPr id="3" name="Footer Placeholder 2">
            <a:extLst>
              <a:ext uri="{FF2B5EF4-FFF2-40B4-BE49-F238E27FC236}">
                <a16:creationId xmlns:a16="http://schemas.microsoft.com/office/drawing/2014/main" id="{69CEC6B2-EFEF-4325-9347-421330B6A3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44B540-2BFA-4DB0-B445-01FA7785F49A}"/>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726626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AEF9B-1E8A-4145-BD80-65C32FCD71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E91F1F-DE67-4D48-AAEF-F072616658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779707-49DB-4FFA-9EE0-7D506E0DE3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74BF2-494E-47DC-9EA2-57BD686D979D}"/>
              </a:ext>
            </a:extLst>
          </p:cNvPr>
          <p:cNvSpPr>
            <a:spLocks noGrp="1"/>
          </p:cNvSpPr>
          <p:nvPr>
            <p:ph type="dt" sz="half" idx="10"/>
          </p:nvPr>
        </p:nvSpPr>
        <p:spPr/>
        <p:txBody>
          <a:bodyPr/>
          <a:lstStyle/>
          <a:p>
            <a:fld id="{9DCA369C-CB3F-4260-86E8-FD3F54C73225}" type="datetimeFigureOut">
              <a:rPr lang="en-US" smtClean="0"/>
              <a:t>10/31/22</a:t>
            </a:fld>
            <a:endParaRPr lang="en-US"/>
          </a:p>
        </p:txBody>
      </p:sp>
      <p:sp>
        <p:nvSpPr>
          <p:cNvPr id="6" name="Footer Placeholder 5">
            <a:extLst>
              <a:ext uri="{FF2B5EF4-FFF2-40B4-BE49-F238E27FC236}">
                <a16:creationId xmlns:a16="http://schemas.microsoft.com/office/drawing/2014/main" id="{570D2759-2D89-447E-A96D-AC14817941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9E77C4-09CB-42A0-B7FF-689DF11765F1}"/>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47064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A3526-62C5-4413-BA99-66C2973444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791C0C-975F-4D26-9315-CBAF7FEF7E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505C5D-FAAB-4342-BB7F-4A04A914F0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9552DD-2F27-47AC-951B-A6EA84CD9163}"/>
              </a:ext>
            </a:extLst>
          </p:cNvPr>
          <p:cNvSpPr>
            <a:spLocks noGrp="1"/>
          </p:cNvSpPr>
          <p:nvPr>
            <p:ph type="dt" sz="half" idx="10"/>
          </p:nvPr>
        </p:nvSpPr>
        <p:spPr/>
        <p:txBody>
          <a:bodyPr/>
          <a:lstStyle/>
          <a:p>
            <a:fld id="{9DCA369C-CB3F-4260-86E8-FD3F54C73225}" type="datetimeFigureOut">
              <a:rPr lang="en-US" smtClean="0"/>
              <a:t>10/31/22</a:t>
            </a:fld>
            <a:endParaRPr lang="en-US"/>
          </a:p>
        </p:txBody>
      </p:sp>
      <p:sp>
        <p:nvSpPr>
          <p:cNvPr id="6" name="Footer Placeholder 5">
            <a:extLst>
              <a:ext uri="{FF2B5EF4-FFF2-40B4-BE49-F238E27FC236}">
                <a16:creationId xmlns:a16="http://schemas.microsoft.com/office/drawing/2014/main" id="{CADEDCFE-FA9C-4188-AAC4-FBBCA9C608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0AD5D0-9FF2-4617-A44F-64927DDBF20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78190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0C16CA-149A-4554-A7AC-6378DFDBA310}"/>
              </a:ext>
            </a:extLst>
          </p:cNvPr>
          <p:cNvSpPr>
            <a:spLocks noGrp="1"/>
          </p:cNvSpPr>
          <p:nvPr>
            <p:ph type="title"/>
          </p:nvPr>
        </p:nvSpPr>
        <p:spPr>
          <a:xfrm>
            <a:off x="838200" y="288925"/>
            <a:ext cx="10515600" cy="10064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6CD363A-813E-4BB3-889B-1C499FDAA54E}"/>
              </a:ext>
            </a:extLst>
          </p:cNvPr>
          <p:cNvSpPr>
            <a:spLocks noGrp="1"/>
          </p:cNvSpPr>
          <p:nvPr>
            <p:ph type="body" idx="1"/>
          </p:nvPr>
        </p:nvSpPr>
        <p:spPr>
          <a:xfrm>
            <a:off x="838200" y="1400179"/>
            <a:ext cx="10515600" cy="4776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EBF87A-DE19-4D5C-9AE2-525B279B13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CA369C-CB3F-4260-86E8-FD3F54C73225}" type="datetimeFigureOut">
              <a:rPr lang="en-US" smtClean="0"/>
              <a:t>10/31/22</a:t>
            </a:fld>
            <a:endParaRPr lang="en-US"/>
          </a:p>
        </p:txBody>
      </p:sp>
      <p:sp>
        <p:nvSpPr>
          <p:cNvPr id="5" name="Footer Placeholder 4">
            <a:extLst>
              <a:ext uri="{FF2B5EF4-FFF2-40B4-BE49-F238E27FC236}">
                <a16:creationId xmlns:a16="http://schemas.microsoft.com/office/drawing/2014/main" id="{D6780B64-0FEF-47A9-B912-97DDB82F3F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5C032B-1D13-4647-9C70-987EDB3CB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4A56C3-0575-495C-8ADB-1C1A5EF7C4B0}" type="slidenum">
              <a:rPr lang="en-US" smtClean="0"/>
              <a:t>‹#›</a:t>
            </a:fld>
            <a:endParaRPr lang="en-US"/>
          </a:p>
        </p:txBody>
      </p:sp>
    </p:spTree>
    <p:extLst>
      <p:ext uri="{BB962C8B-B14F-4D97-AF65-F5344CB8AC3E}">
        <p14:creationId xmlns:p14="http://schemas.microsoft.com/office/powerpoint/2010/main" val="1967376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emf"/><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emf"/><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hyperlink" Target="https://dl.acm.org/doi/abs/10.1145/1055137.1055188"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ieeexplore.ieee.org/abstract/document/7940087/" TargetMode="External"/><Relationship Id="rId5" Type="http://schemas.openxmlformats.org/officeDocument/2006/relationships/hyperlink" Target="https://ieeexplore.ieee.org/abstract/document/6951861/" TargetMode="External"/><Relationship Id="rId4" Type="http://schemas.openxmlformats.org/officeDocument/2006/relationships/hyperlink" Target="https://ieeexplore.ieee.org/abstract/document/4544855/"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9.emf"/><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hyperlink" Target="http://cseweb.ucsd.edu/~jlu/papers/eplace-todaes14/paper.pdf"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https://ieeexplore.ieee.org/abstract/document/9122053/" TargetMode="External"/><Relationship Id="rId4" Type="http://schemas.openxmlformats.org/officeDocument/2006/relationships/hyperlink" Target="https://ieeexplore.ieee.org/abstract/document/8418790/"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5.emf"/><Relationship Id="rId4" Type="http://schemas.openxmlformats.org/officeDocument/2006/relationships/image" Target="../media/image44.emf"/></Relationships>
</file>

<file path=ppt/slides/_rels/slide2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www.cs.cmu.edu/~pradeepr/convexopt/Lecture_Slides/conjugate_direction_methods.pdf" TargetMode="External"/><Relationship Id="rId7"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4.tiff"/><Relationship Id="rId5" Type="http://schemas.openxmlformats.org/officeDocument/2006/relationships/image" Target="../media/image53.tiff"/><Relationship Id="rId4" Type="http://schemas.openxmlformats.org/officeDocument/2006/relationships/hyperlink" Target="http://www.princeton.edu/~yc5/ele522_optimization/lectures/accelerated_gradient.pdf"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image" Target="../media/image57.gif"/><Relationship Id="rId1" Type="http://schemas.openxmlformats.org/officeDocument/2006/relationships/slideLayout" Target="../slideLayouts/slideLayout2.xml"/><Relationship Id="rId6" Type="http://schemas.openxmlformats.org/officeDocument/2006/relationships/image" Target="../media/image61.gif"/><Relationship Id="rId5" Type="http://schemas.openxmlformats.org/officeDocument/2006/relationships/image" Target="../media/image60.gif"/><Relationship Id="rId4" Type="http://schemas.openxmlformats.org/officeDocument/2006/relationships/image" Target="../media/image59.gif"/></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The-OpenROAD-Project/RePlAce" TargetMode="External"/><Relationship Id="rId2" Type="http://schemas.openxmlformats.org/officeDocument/2006/relationships/hyperlink" Target="https://github.com/limbo018/DREAMPlac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github.com/tsung-wei-huang/ece5960-physical-design/issues/12"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026E-7F51-6F43-8EE2-36F321A34631}"/>
              </a:ext>
            </a:extLst>
          </p:cNvPr>
          <p:cNvSpPr>
            <a:spLocks noGrp="1"/>
          </p:cNvSpPr>
          <p:nvPr>
            <p:ph type="ctrTitle"/>
          </p:nvPr>
        </p:nvSpPr>
        <p:spPr>
          <a:xfrm>
            <a:off x="923925" y="608013"/>
            <a:ext cx="10401300" cy="1264330"/>
          </a:xfrm>
        </p:spPr>
        <p:txBody>
          <a:bodyPr>
            <a:noAutofit/>
          </a:bodyPr>
          <a:lstStyle/>
          <a:p>
            <a:r>
              <a:rPr lang="en-US" sz="4000" b="1" dirty="0">
                <a:latin typeface="Arial" panose="020B0604020202020204" pitchFamily="34" charset="0"/>
                <a:cs typeface="Arial" panose="020B0604020202020204" pitchFamily="34" charset="0"/>
              </a:rPr>
              <a:t>Lecture 15: Placement – V </a:t>
            </a:r>
          </a:p>
        </p:txBody>
      </p:sp>
      <p:sp>
        <p:nvSpPr>
          <p:cNvPr id="3" name="Subtitle 2">
            <a:extLst>
              <a:ext uri="{FF2B5EF4-FFF2-40B4-BE49-F238E27FC236}">
                <a16:creationId xmlns:a16="http://schemas.microsoft.com/office/drawing/2014/main" id="{C3189274-9BB6-0B4C-9E6B-40385AF91C7F}"/>
              </a:ext>
            </a:extLst>
          </p:cNvPr>
          <p:cNvSpPr>
            <a:spLocks noGrp="1"/>
          </p:cNvSpPr>
          <p:nvPr>
            <p:ph type="subTitle" idx="1"/>
          </p:nvPr>
        </p:nvSpPr>
        <p:spPr>
          <a:xfrm>
            <a:off x="1524000" y="2720873"/>
            <a:ext cx="9144000" cy="1655762"/>
          </a:xfrm>
        </p:spPr>
        <p:txBody>
          <a:bodyPr>
            <a:normAutofit/>
          </a:bodyPr>
          <a:lstStyle/>
          <a:p>
            <a:r>
              <a:rPr lang="en-US" sz="2600" dirty="0"/>
              <a:t>Tsung-Wei (TW) Huang </a:t>
            </a:r>
          </a:p>
          <a:p>
            <a:r>
              <a:rPr lang="en-US" sz="2600" dirty="0"/>
              <a:t>Department of Electrical and Computer Engineering</a:t>
            </a:r>
          </a:p>
          <a:p>
            <a:r>
              <a:rPr lang="en-US" sz="2600" dirty="0"/>
              <a:t>University of Utah, Salt Lake City, UT</a:t>
            </a:r>
          </a:p>
        </p:txBody>
      </p:sp>
    </p:spTree>
    <p:extLst>
      <p:ext uri="{BB962C8B-B14F-4D97-AF65-F5344CB8AC3E}">
        <p14:creationId xmlns:p14="http://schemas.microsoft.com/office/powerpoint/2010/main" val="58391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84BF7-21CA-18DB-61D1-1B92AC6AF8AE}"/>
              </a:ext>
            </a:extLst>
          </p:cNvPr>
          <p:cNvSpPr>
            <a:spLocks noGrp="1"/>
          </p:cNvSpPr>
          <p:nvPr>
            <p:ph type="title"/>
          </p:nvPr>
        </p:nvSpPr>
        <p:spPr/>
        <p:txBody>
          <a:bodyPr/>
          <a:lstStyle/>
          <a:p>
            <a:r>
              <a:rPr lang="en-US" dirty="0"/>
              <a:t>Recap: Legalization</a:t>
            </a:r>
          </a:p>
        </p:txBody>
      </p:sp>
      <p:sp>
        <p:nvSpPr>
          <p:cNvPr id="3" name="Content Placeholder 2">
            <a:extLst>
              <a:ext uri="{FF2B5EF4-FFF2-40B4-BE49-F238E27FC236}">
                <a16:creationId xmlns:a16="http://schemas.microsoft.com/office/drawing/2014/main" id="{BD5DFAF4-B026-9D34-81E5-E602F9406FDB}"/>
              </a:ext>
            </a:extLst>
          </p:cNvPr>
          <p:cNvSpPr>
            <a:spLocks noGrp="1"/>
          </p:cNvSpPr>
          <p:nvPr>
            <p:ph idx="1"/>
          </p:nvPr>
        </p:nvSpPr>
        <p:spPr/>
        <p:txBody>
          <a:bodyPr>
            <a:normAutofit/>
          </a:bodyPr>
          <a:lstStyle/>
          <a:p>
            <a:r>
              <a:rPr lang="en-US" b="1" dirty="0"/>
              <a:t>Still need to force gates in precise rows for final result</a:t>
            </a:r>
            <a:endParaRPr lang="en-US" b="1" i="1" dirty="0"/>
          </a:p>
          <a:p>
            <a:pPr lvl="1"/>
            <a:r>
              <a:rPr lang="en-US" dirty="0"/>
              <a:t>QP methods </a:t>
            </a:r>
            <a:r>
              <a:rPr lang="en-US" i="1" dirty="0"/>
              <a:t>cannot</a:t>
            </a:r>
            <a:r>
              <a:rPr lang="en-US" dirty="0"/>
              <a:t> force individual gates into standard cell rows, without overlaps</a:t>
            </a:r>
          </a:p>
          <a:p>
            <a:pPr lvl="1"/>
            <a:endParaRPr lang="en-US" dirty="0"/>
          </a:p>
          <a:p>
            <a:pPr lvl="1"/>
            <a:endParaRPr lang="en-US" dirty="0"/>
          </a:p>
          <a:p>
            <a:pPr lvl="1"/>
            <a:endParaRPr lang="en-US" dirty="0"/>
          </a:p>
          <a:p>
            <a:pPr marL="262890" lvl="1" indent="0">
              <a:buNone/>
            </a:pPr>
            <a:endParaRPr lang="en-US" dirty="0"/>
          </a:p>
          <a:p>
            <a:r>
              <a:rPr lang="en-US" b="1" dirty="0"/>
              <a:t>Solution step is called:  </a:t>
            </a:r>
            <a:r>
              <a:rPr lang="en-US" b="1" dirty="0">
                <a:solidFill>
                  <a:srgbClr val="FF0000"/>
                </a:solidFill>
              </a:rPr>
              <a:t>Legalization</a:t>
            </a:r>
          </a:p>
          <a:p>
            <a:pPr lvl="1"/>
            <a:r>
              <a:rPr lang="en-US" dirty="0"/>
              <a:t>Many different algorithms. One easy way to do this is by annealing!  </a:t>
            </a:r>
          </a:p>
          <a:p>
            <a:pPr lvl="1"/>
            <a:r>
              <a:rPr lang="en-US" dirty="0"/>
              <a:t>Do local improvement based on swaps of nearby gates</a:t>
            </a:r>
          </a:p>
          <a:p>
            <a:pPr lvl="1"/>
            <a:r>
              <a:rPr lang="en-US" dirty="0"/>
              <a:t>To anneal, set </a:t>
            </a:r>
            <a:r>
              <a:rPr lang="en-US" b="1" dirty="0">
                <a:solidFill>
                  <a:srgbClr val="0B4B8E"/>
                </a:solidFill>
              </a:rPr>
              <a:t>T=HOT</a:t>
            </a:r>
            <a:r>
              <a:rPr lang="en-US" dirty="0"/>
              <a:t> to be very small (cold), so don’t disrupt QP result</a:t>
            </a:r>
          </a:p>
        </p:txBody>
      </p:sp>
      <p:grpSp>
        <p:nvGrpSpPr>
          <p:cNvPr id="16" name="Group 15">
            <a:extLst>
              <a:ext uri="{FF2B5EF4-FFF2-40B4-BE49-F238E27FC236}">
                <a16:creationId xmlns:a16="http://schemas.microsoft.com/office/drawing/2014/main" id="{85468055-0C97-C733-5820-0048C2A1870E}"/>
              </a:ext>
            </a:extLst>
          </p:cNvPr>
          <p:cNvGrpSpPr/>
          <p:nvPr/>
        </p:nvGrpSpPr>
        <p:grpSpPr>
          <a:xfrm>
            <a:off x="838200" y="2864643"/>
            <a:ext cx="10515600" cy="1128713"/>
            <a:chOff x="1890713" y="1857375"/>
            <a:chExt cx="4343400" cy="1128713"/>
          </a:xfrm>
        </p:grpSpPr>
        <p:sp>
          <p:nvSpPr>
            <p:cNvPr id="4" name="Rectangle 4">
              <a:extLst>
                <a:ext uri="{FF2B5EF4-FFF2-40B4-BE49-F238E27FC236}">
                  <a16:creationId xmlns:a16="http://schemas.microsoft.com/office/drawing/2014/main" id="{9B25141E-73D5-38A5-E991-3AE10D662653}"/>
                </a:ext>
              </a:extLst>
            </p:cNvPr>
            <p:cNvSpPr>
              <a:spLocks noChangeArrowheads="1"/>
            </p:cNvSpPr>
            <p:nvPr/>
          </p:nvSpPr>
          <p:spPr bwMode="auto">
            <a:xfrm>
              <a:off x="1892300" y="1857375"/>
              <a:ext cx="4341813" cy="433388"/>
            </a:xfrm>
            <a:prstGeom prst="rect">
              <a:avLst/>
            </a:prstGeom>
            <a:noFill/>
            <a:ln w="12700" cap="rnd">
              <a:solidFill>
                <a:srgbClr val="800000"/>
              </a:solidFill>
              <a:prstDash val="sysDot"/>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5" name="Rectangle 5">
              <a:extLst>
                <a:ext uri="{FF2B5EF4-FFF2-40B4-BE49-F238E27FC236}">
                  <a16:creationId xmlns:a16="http://schemas.microsoft.com/office/drawing/2014/main" id="{C89CD8A5-77F6-C886-57CE-BA3B39FB0DDD}"/>
                </a:ext>
              </a:extLst>
            </p:cNvPr>
            <p:cNvSpPr>
              <a:spLocks noChangeArrowheads="1"/>
            </p:cNvSpPr>
            <p:nvPr/>
          </p:nvSpPr>
          <p:spPr bwMode="auto">
            <a:xfrm>
              <a:off x="1890713" y="2544763"/>
              <a:ext cx="4341812" cy="433387"/>
            </a:xfrm>
            <a:prstGeom prst="rect">
              <a:avLst/>
            </a:prstGeom>
            <a:noFill/>
            <a:ln w="12700" cap="rnd">
              <a:solidFill>
                <a:srgbClr val="800000"/>
              </a:solidFill>
              <a:prstDash val="sysDot"/>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6" name="Rectangle 6">
              <a:extLst>
                <a:ext uri="{FF2B5EF4-FFF2-40B4-BE49-F238E27FC236}">
                  <a16:creationId xmlns:a16="http://schemas.microsoft.com/office/drawing/2014/main" id="{9DB3F51C-6D18-730C-E1B4-A0C5AA7D6679}"/>
                </a:ext>
              </a:extLst>
            </p:cNvPr>
            <p:cNvSpPr>
              <a:spLocks noChangeArrowheads="1"/>
            </p:cNvSpPr>
            <p:nvPr/>
          </p:nvSpPr>
          <p:spPr bwMode="auto">
            <a:xfrm>
              <a:off x="2089150" y="1879600"/>
              <a:ext cx="769938" cy="419100"/>
            </a:xfrm>
            <a:prstGeom prst="rect">
              <a:avLst/>
            </a:prstGeom>
            <a:solidFill>
              <a:srgbClr val="CCCCFF"/>
            </a:solidFill>
            <a:ln w="28575">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7" name="Rectangle 7">
              <a:extLst>
                <a:ext uri="{FF2B5EF4-FFF2-40B4-BE49-F238E27FC236}">
                  <a16:creationId xmlns:a16="http://schemas.microsoft.com/office/drawing/2014/main" id="{873728CC-3FEF-29DD-A880-1CE5B0D9D09A}"/>
                </a:ext>
              </a:extLst>
            </p:cNvPr>
            <p:cNvSpPr>
              <a:spLocks noChangeArrowheads="1"/>
            </p:cNvSpPr>
            <p:nvPr/>
          </p:nvSpPr>
          <p:spPr bwMode="auto">
            <a:xfrm>
              <a:off x="2955925" y="1878013"/>
              <a:ext cx="769938" cy="419100"/>
            </a:xfrm>
            <a:prstGeom prst="rect">
              <a:avLst/>
            </a:prstGeom>
            <a:solidFill>
              <a:srgbClr val="CCCCFF"/>
            </a:solidFill>
            <a:ln w="28575">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8" name="Rectangle 8">
              <a:extLst>
                <a:ext uri="{FF2B5EF4-FFF2-40B4-BE49-F238E27FC236}">
                  <a16:creationId xmlns:a16="http://schemas.microsoft.com/office/drawing/2014/main" id="{0E2325E0-9D43-7713-FA2F-D2EBCB126905}"/>
                </a:ext>
              </a:extLst>
            </p:cNvPr>
            <p:cNvSpPr>
              <a:spLocks noChangeArrowheads="1"/>
            </p:cNvSpPr>
            <p:nvPr/>
          </p:nvSpPr>
          <p:spPr bwMode="auto">
            <a:xfrm>
              <a:off x="3738563" y="1878013"/>
              <a:ext cx="365125" cy="419100"/>
            </a:xfrm>
            <a:prstGeom prst="rect">
              <a:avLst/>
            </a:prstGeom>
            <a:solidFill>
              <a:srgbClr val="CCCCFF"/>
            </a:solidFill>
            <a:ln w="28575">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9" name="Rectangle 9">
              <a:extLst>
                <a:ext uri="{FF2B5EF4-FFF2-40B4-BE49-F238E27FC236}">
                  <a16:creationId xmlns:a16="http://schemas.microsoft.com/office/drawing/2014/main" id="{47AE4020-F53D-C1AA-27D9-B2E13191D80C}"/>
                </a:ext>
              </a:extLst>
            </p:cNvPr>
            <p:cNvSpPr>
              <a:spLocks noChangeArrowheads="1"/>
            </p:cNvSpPr>
            <p:nvPr/>
          </p:nvSpPr>
          <p:spPr bwMode="auto">
            <a:xfrm>
              <a:off x="4102100" y="1878013"/>
              <a:ext cx="769938" cy="419100"/>
            </a:xfrm>
            <a:prstGeom prst="rect">
              <a:avLst/>
            </a:prstGeom>
            <a:solidFill>
              <a:srgbClr val="CCCCFF"/>
            </a:solidFill>
            <a:ln w="28575">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0" name="Rectangle 10">
              <a:extLst>
                <a:ext uri="{FF2B5EF4-FFF2-40B4-BE49-F238E27FC236}">
                  <a16:creationId xmlns:a16="http://schemas.microsoft.com/office/drawing/2014/main" id="{14686C4A-21A2-B3B7-7AEB-68E450EA7644}"/>
                </a:ext>
              </a:extLst>
            </p:cNvPr>
            <p:cNvSpPr>
              <a:spLocks noChangeArrowheads="1"/>
            </p:cNvSpPr>
            <p:nvPr/>
          </p:nvSpPr>
          <p:spPr bwMode="auto">
            <a:xfrm>
              <a:off x="5264150" y="1879600"/>
              <a:ext cx="365125" cy="419100"/>
            </a:xfrm>
            <a:prstGeom prst="rect">
              <a:avLst/>
            </a:prstGeom>
            <a:solidFill>
              <a:srgbClr val="CCCCFF"/>
            </a:solidFill>
            <a:ln w="28575">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1" name="Rectangle 11">
              <a:extLst>
                <a:ext uri="{FF2B5EF4-FFF2-40B4-BE49-F238E27FC236}">
                  <a16:creationId xmlns:a16="http://schemas.microsoft.com/office/drawing/2014/main" id="{9CA8B977-49F4-4179-EC1A-2169C04A8A25}"/>
                </a:ext>
              </a:extLst>
            </p:cNvPr>
            <p:cNvSpPr>
              <a:spLocks noChangeArrowheads="1"/>
            </p:cNvSpPr>
            <p:nvPr/>
          </p:nvSpPr>
          <p:spPr bwMode="auto">
            <a:xfrm>
              <a:off x="3849688" y="2566988"/>
              <a:ext cx="769937" cy="419100"/>
            </a:xfrm>
            <a:prstGeom prst="rect">
              <a:avLst/>
            </a:prstGeom>
            <a:solidFill>
              <a:srgbClr val="CCCCFF"/>
            </a:solidFill>
            <a:ln w="28575">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2" name="Rectangle 12">
              <a:extLst>
                <a:ext uri="{FF2B5EF4-FFF2-40B4-BE49-F238E27FC236}">
                  <a16:creationId xmlns:a16="http://schemas.microsoft.com/office/drawing/2014/main" id="{BCFAE5AF-3C4F-A79B-E39C-5D70C359331C}"/>
                </a:ext>
              </a:extLst>
            </p:cNvPr>
            <p:cNvSpPr>
              <a:spLocks noChangeArrowheads="1"/>
            </p:cNvSpPr>
            <p:nvPr/>
          </p:nvSpPr>
          <p:spPr bwMode="auto">
            <a:xfrm>
              <a:off x="5011738" y="2566988"/>
              <a:ext cx="365125" cy="419100"/>
            </a:xfrm>
            <a:prstGeom prst="rect">
              <a:avLst/>
            </a:prstGeom>
            <a:solidFill>
              <a:srgbClr val="CCCCFF"/>
            </a:solidFill>
            <a:ln w="28575">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3" name="Rectangle 13">
              <a:extLst>
                <a:ext uri="{FF2B5EF4-FFF2-40B4-BE49-F238E27FC236}">
                  <a16:creationId xmlns:a16="http://schemas.microsoft.com/office/drawing/2014/main" id="{68195F37-D98D-80C0-FE54-65162EECFDB4}"/>
                </a:ext>
              </a:extLst>
            </p:cNvPr>
            <p:cNvSpPr>
              <a:spLocks noChangeArrowheads="1"/>
            </p:cNvSpPr>
            <p:nvPr/>
          </p:nvSpPr>
          <p:spPr bwMode="auto">
            <a:xfrm>
              <a:off x="2378075" y="2566988"/>
              <a:ext cx="254000" cy="419100"/>
            </a:xfrm>
            <a:prstGeom prst="rect">
              <a:avLst/>
            </a:prstGeom>
            <a:solidFill>
              <a:srgbClr val="CCCCFF"/>
            </a:solidFill>
            <a:ln w="28575">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4" name="Rectangle 14">
              <a:extLst>
                <a:ext uri="{FF2B5EF4-FFF2-40B4-BE49-F238E27FC236}">
                  <a16:creationId xmlns:a16="http://schemas.microsoft.com/office/drawing/2014/main" id="{13AC0F67-5271-5DE0-E204-974B6A28737D}"/>
                </a:ext>
              </a:extLst>
            </p:cNvPr>
            <p:cNvSpPr>
              <a:spLocks noChangeArrowheads="1"/>
            </p:cNvSpPr>
            <p:nvPr/>
          </p:nvSpPr>
          <p:spPr bwMode="auto">
            <a:xfrm>
              <a:off x="2641600" y="2566988"/>
              <a:ext cx="254000" cy="419100"/>
            </a:xfrm>
            <a:prstGeom prst="rect">
              <a:avLst/>
            </a:prstGeom>
            <a:solidFill>
              <a:srgbClr val="CCCCFF"/>
            </a:solidFill>
            <a:ln w="28575">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5" name="Rectangle 15">
              <a:extLst>
                <a:ext uri="{FF2B5EF4-FFF2-40B4-BE49-F238E27FC236}">
                  <a16:creationId xmlns:a16="http://schemas.microsoft.com/office/drawing/2014/main" id="{A4426288-66D7-1CC3-F2FC-3CA1CE90F000}"/>
                </a:ext>
              </a:extLst>
            </p:cNvPr>
            <p:cNvSpPr>
              <a:spLocks noChangeArrowheads="1"/>
            </p:cNvSpPr>
            <p:nvPr/>
          </p:nvSpPr>
          <p:spPr bwMode="auto">
            <a:xfrm>
              <a:off x="2906713" y="2566988"/>
              <a:ext cx="254000" cy="419100"/>
            </a:xfrm>
            <a:prstGeom prst="rect">
              <a:avLst/>
            </a:prstGeom>
            <a:solidFill>
              <a:srgbClr val="CCCCFF"/>
            </a:solidFill>
            <a:ln w="28575">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grpSp>
    </p:spTree>
    <p:extLst>
      <p:ext uri="{BB962C8B-B14F-4D97-AF65-F5344CB8AC3E}">
        <p14:creationId xmlns:p14="http://schemas.microsoft.com/office/powerpoint/2010/main" val="3017458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84BF7-21CA-18DB-61D1-1B92AC6AF8AE}"/>
              </a:ext>
            </a:extLst>
          </p:cNvPr>
          <p:cNvSpPr>
            <a:spLocks noGrp="1"/>
          </p:cNvSpPr>
          <p:nvPr>
            <p:ph type="title"/>
          </p:nvPr>
        </p:nvSpPr>
        <p:spPr/>
        <p:txBody>
          <a:bodyPr/>
          <a:lstStyle/>
          <a:p>
            <a:r>
              <a:rPr lang="en-US" dirty="0"/>
              <a:t>Nonlinear Placement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D5DFAF4-B026-9D34-81E5-E602F9406FDB}"/>
                  </a:ext>
                </a:extLst>
              </p:cNvPr>
              <p:cNvSpPr>
                <a:spLocks noGrp="1"/>
              </p:cNvSpPr>
              <p:nvPr>
                <p:ph idx="1"/>
              </p:nvPr>
            </p:nvSpPr>
            <p:spPr/>
            <p:txBody>
              <a:bodyPr>
                <a:normAutofit/>
              </a:bodyPr>
              <a:lstStyle/>
              <a:p>
                <a:r>
                  <a:rPr lang="en-US" altLang="zh-CN" b="1" dirty="0"/>
                  <a:t>Mathematical formulation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sub>
                    </m:sSub>
                  </m:oMath>
                </a14:m>
                <a:r>
                  <a:rPr lang="en-US" dirty="0"/>
                  <a:t> denotes the density of bin </a:t>
                </a:r>
                <a14:m>
                  <m:oMath xmlns:m="http://schemas.openxmlformats.org/officeDocument/2006/math">
                    <m:r>
                      <a:rPr lang="en-US" i="1">
                        <a:latin typeface="Cambria Math" panose="02040503050406030204" pitchFamily="18" charset="0"/>
                      </a:rPr>
                      <m:t>𝑖</m:t>
                    </m:r>
                  </m:oMath>
                </a14:m>
                <a:endParaRPr lang="en-US" altLang="zh-CN" dirty="0"/>
              </a:p>
              <a:p>
                <a:endParaRPr lang="en-US" dirty="0"/>
              </a:p>
              <a:p>
                <a:pPr marL="0" indent="0">
                  <a:buNone/>
                </a:pPr>
                <a:endParaRPr lang="en-US" dirty="0"/>
              </a:p>
              <a:p>
                <a:r>
                  <a:rPr lang="en-US" altLang="zh-CN" b="1" dirty="0"/>
                  <a:t>Nonlinear placement objective</a:t>
                </a:r>
              </a:p>
              <a:p>
                <a:pPr lvl="1"/>
                <a:r>
                  <a:rPr lang="en-US" dirty="0" err="1"/>
                  <a:t>Lagrangian</a:t>
                </a:r>
                <a:r>
                  <a:rPr lang="en-US" dirty="0"/>
                  <a:t> relaxation </a:t>
                </a:r>
              </a:p>
            </p:txBody>
          </p:sp>
        </mc:Choice>
        <mc:Fallback>
          <p:sp>
            <p:nvSpPr>
              <p:cNvPr id="3" name="Content Placeholder 2">
                <a:extLst>
                  <a:ext uri="{FF2B5EF4-FFF2-40B4-BE49-F238E27FC236}">
                    <a16:creationId xmlns:a16="http://schemas.microsoft.com/office/drawing/2014/main" id="{BD5DFAF4-B026-9D34-81E5-E602F9406FDB}"/>
                  </a:ext>
                </a:extLst>
              </p:cNvPr>
              <p:cNvSpPr>
                <a:spLocks noGrp="1" noRot="1" noChangeAspect="1" noMove="1" noResize="1" noEditPoints="1" noAdjustHandles="1" noChangeArrowheads="1" noChangeShapeType="1" noTextEdit="1"/>
              </p:cNvSpPr>
              <p:nvPr>
                <p:ph idx="1"/>
              </p:nvPr>
            </p:nvSpPr>
            <p:spPr>
              <a:blipFill>
                <a:blip r:embed="rId3"/>
                <a:stretch>
                  <a:fillRect l="-1086" t="-2151"/>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16352F08-345F-847E-117A-13A16E6B460D}"/>
              </a:ext>
            </a:extLst>
          </p:cNvPr>
          <p:cNvPicPr>
            <a:picLocks noChangeAspect="1"/>
          </p:cNvPicPr>
          <p:nvPr/>
        </p:nvPicPr>
        <p:blipFill>
          <a:blip r:embed="rId4"/>
          <a:stretch>
            <a:fillRect/>
          </a:stretch>
        </p:blipFill>
        <p:spPr>
          <a:xfrm>
            <a:off x="7017274" y="1617533"/>
            <a:ext cx="3622933" cy="3622933"/>
          </a:xfrm>
          <a:prstGeom prst="rect">
            <a:avLst/>
          </a:prstGeom>
        </p:spPr>
      </p:pic>
      <p:pic>
        <p:nvPicPr>
          <p:cNvPr id="18" name="Picture 17">
            <a:extLst>
              <a:ext uri="{FF2B5EF4-FFF2-40B4-BE49-F238E27FC236}">
                <a16:creationId xmlns:a16="http://schemas.microsoft.com/office/drawing/2014/main" id="{1F081460-0C36-6A56-05B9-1955B9100C34}"/>
              </a:ext>
            </a:extLst>
          </p:cNvPr>
          <p:cNvPicPr>
            <a:picLocks noChangeAspect="1"/>
          </p:cNvPicPr>
          <p:nvPr/>
        </p:nvPicPr>
        <p:blipFill>
          <a:blip r:embed="rId5"/>
          <a:stretch>
            <a:fillRect/>
          </a:stretch>
        </p:blipFill>
        <p:spPr>
          <a:xfrm>
            <a:off x="7018421" y="1618106"/>
            <a:ext cx="3621786" cy="3621786"/>
          </a:xfrm>
          <a:prstGeom prst="rect">
            <a:avLst/>
          </a:prstGeom>
        </p:spPr>
      </p:pic>
      <p:sp>
        <p:nvSpPr>
          <p:cNvPr id="19" name="TextBox 18">
            <a:extLst>
              <a:ext uri="{FF2B5EF4-FFF2-40B4-BE49-F238E27FC236}">
                <a16:creationId xmlns:a16="http://schemas.microsoft.com/office/drawing/2014/main" id="{A5E01624-6623-CA31-D5FF-3643D7A05CAA}"/>
              </a:ext>
            </a:extLst>
          </p:cNvPr>
          <p:cNvSpPr txBox="1"/>
          <p:nvPr/>
        </p:nvSpPr>
        <p:spPr>
          <a:xfrm>
            <a:off x="7821038" y="5603132"/>
            <a:ext cx="633507" cy="369332"/>
          </a:xfrm>
          <a:prstGeom prst="rect">
            <a:avLst/>
          </a:prstGeom>
          <a:noFill/>
        </p:spPr>
        <p:txBody>
          <a:bodyPr wrap="none" rtlCol="0">
            <a:spAutoFit/>
          </a:bodyPr>
          <a:lstStyle/>
          <a:p>
            <a:r>
              <a:rPr lang="en-US" dirty="0"/>
              <a:t>Bins</a:t>
            </a:r>
          </a:p>
        </p:txBody>
      </p:sp>
      <p:cxnSp>
        <p:nvCxnSpPr>
          <p:cNvPr id="20" name="Straight Arrow Connector 19">
            <a:extLst>
              <a:ext uri="{FF2B5EF4-FFF2-40B4-BE49-F238E27FC236}">
                <a16:creationId xmlns:a16="http://schemas.microsoft.com/office/drawing/2014/main" id="{5F3BB646-40CE-2FAF-D24D-028D494DFDC1}"/>
              </a:ext>
            </a:extLst>
          </p:cNvPr>
          <p:cNvCxnSpPr/>
          <p:nvPr/>
        </p:nvCxnSpPr>
        <p:spPr>
          <a:xfrm flipH="1" flipV="1">
            <a:off x="8112868" y="4911914"/>
            <a:ext cx="194553" cy="691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F514027-E401-39CB-155F-DB35CC1BB7D9}"/>
              </a:ext>
            </a:extLst>
          </p:cNvPr>
          <p:cNvCxnSpPr/>
          <p:nvPr/>
        </p:nvCxnSpPr>
        <p:spPr>
          <a:xfrm flipV="1">
            <a:off x="8317149" y="5076190"/>
            <a:ext cx="535021" cy="526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Left Brace 25">
            <a:extLst>
              <a:ext uri="{FF2B5EF4-FFF2-40B4-BE49-F238E27FC236}">
                <a16:creationId xmlns:a16="http://schemas.microsoft.com/office/drawing/2014/main" id="{263D14E0-3964-ED1C-A2EE-0436151AAC72}"/>
              </a:ext>
            </a:extLst>
          </p:cNvPr>
          <p:cNvSpPr/>
          <p:nvPr/>
        </p:nvSpPr>
        <p:spPr>
          <a:xfrm rot="16200000">
            <a:off x="3773273" y="4711953"/>
            <a:ext cx="322588" cy="87339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20154"/>
                  <a:pt x="10800" y="18371"/>
                </a:cubicBezTo>
                <a:lnTo>
                  <a:pt x="10800" y="14029"/>
                </a:lnTo>
                <a:cubicBezTo>
                  <a:pt x="10800" y="12246"/>
                  <a:pt x="5965" y="10800"/>
                  <a:pt x="0" y="10800"/>
                </a:cubicBezTo>
                <a:cubicBezTo>
                  <a:pt x="5965" y="10800"/>
                  <a:pt x="10800" y="9354"/>
                  <a:pt x="10800" y="7571"/>
                </a:cubicBezTo>
                <a:lnTo>
                  <a:pt x="10800" y="3229"/>
                </a:lnTo>
                <a:cubicBezTo>
                  <a:pt x="10800" y="1446"/>
                  <a:pt x="15635" y="0"/>
                  <a:pt x="21600" y="0"/>
                </a:cubicBezTo>
              </a:path>
            </a:pathLst>
          </a:custGeom>
          <a:ln w="19050">
            <a:solidFill>
              <a:srgbClr val="ED7D31"/>
            </a:solidFill>
          </a:ln>
        </p:spPr>
        <p:txBody>
          <a:bodyPr lIns="45719" rIns="45719"/>
          <a:lstStyle/>
          <a:p>
            <a:pPr algn="l" defTabSz="914400">
              <a:defRPr sz="2100" b="0">
                <a:solidFill>
                  <a:srgbClr val="FFFFFF"/>
                </a:solidFill>
                <a:latin typeface="Arial"/>
                <a:ea typeface="Arial"/>
                <a:cs typeface="Arial"/>
                <a:sym typeface="Arial"/>
              </a:defRPr>
            </a:pPr>
            <a:endParaRPr/>
          </a:p>
        </p:txBody>
      </p:sp>
      <p:sp>
        <p:nvSpPr>
          <p:cNvPr id="23" name="TextBox 26">
            <a:extLst>
              <a:ext uri="{FF2B5EF4-FFF2-40B4-BE49-F238E27FC236}">
                <a16:creationId xmlns:a16="http://schemas.microsoft.com/office/drawing/2014/main" id="{5BDBDD76-E990-CBD7-1C4E-3CF59B1CDCA8}"/>
              </a:ext>
            </a:extLst>
          </p:cNvPr>
          <p:cNvSpPr txBox="1"/>
          <p:nvPr/>
        </p:nvSpPr>
        <p:spPr>
          <a:xfrm>
            <a:off x="1869906" y="5345620"/>
            <a:ext cx="1378907" cy="40893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l" defTabSz="914400">
              <a:defRPr sz="2100" b="0">
                <a:latin typeface="Helvetica"/>
                <a:ea typeface="Helvetica"/>
                <a:cs typeface="Helvetica"/>
                <a:sym typeface="Helvetica"/>
              </a:defRPr>
            </a:lvl1pPr>
          </a:lstStyle>
          <a:p>
            <a:r>
              <a:rPr dirty="0"/>
              <a:t>Wirelength</a:t>
            </a:r>
          </a:p>
        </p:txBody>
      </p:sp>
      <p:sp>
        <p:nvSpPr>
          <p:cNvPr id="24" name="TextBox 27">
            <a:extLst>
              <a:ext uri="{FF2B5EF4-FFF2-40B4-BE49-F238E27FC236}">
                <a16:creationId xmlns:a16="http://schemas.microsoft.com/office/drawing/2014/main" id="{AA70274F-27FC-56D3-C1F8-15C2480A0E5D}"/>
              </a:ext>
            </a:extLst>
          </p:cNvPr>
          <p:cNvSpPr txBox="1"/>
          <p:nvPr/>
        </p:nvSpPr>
        <p:spPr>
          <a:xfrm>
            <a:off x="3437843" y="5345620"/>
            <a:ext cx="988408" cy="41549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l" defTabSz="914400">
              <a:defRPr sz="2100" b="0">
                <a:latin typeface="Helvetica"/>
                <a:ea typeface="Helvetica"/>
                <a:cs typeface="Helvetica"/>
                <a:sym typeface="Helvetica"/>
              </a:defRPr>
            </a:lvl1pPr>
          </a:lstStyle>
          <a:p>
            <a:r>
              <a:rPr lang="en-US" dirty="0"/>
              <a:t>Density</a:t>
            </a:r>
            <a:endParaRPr dirty="0"/>
          </a:p>
        </p:txBody>
      </p: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433EB340-6C6C-2587-F682-A4F9F301CCDD}"/>
                  </a:ext>
                </a:extLst>
              </p:cNvPr>
              <p:cNvSpPr txBox="1"/>
              <p:nvPr/>
            </p:nvSpPr>
            <p:spPr>
              <a:xfrm>
                <a:off x="1551793" y="2384468"/>
                <a:ext cx="3342325" cy="746679"/>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func>
                        <m:funcPr>
                          <m:ctrlPr>
                            <a:rPr lang="en-US" sz="2000" i="1" smtClean="0">
                              <a:latin typeface="Cambria Math" panose="02040503050406030204" pitchFamily="18" charset="0"/>
                            </a:rPr>
                          </m:ctrlPr>
                        </m:funcPr>
                        <m:fName>
                          <m:limLow>
                            <m:limLowPr>
                              <m:ctrlPr>
                                <a:rPr lang="en-US" sz="2000" i="1" smtClean="0">
                                  <a:latin typeface="Cambria Math" panose="02040503050406030204" pitchFamily="18" charset="0"/>
                                </a:rPr>
                              </m:ctrlPr>
                            </m:limLowPr>
                            <m:e>
                              <m:r>
                                <m:rPr>
                                  <m:sty m:val="p"/>
                                </m:rPr>
                                <a:rPr lang="en-US" sz="2000" i="0" smtClean="0">
                                  <a:latin typeface="Cambria Math" panose="02040503050406030204" pitchFamily="18" charset="0"/>
                                </a:rPr>
                                <m:t>min</m:t>
                              </m:r>
                            </m:e>
                            <m:lim>
                              <m:r>
                                <a:rPr lang="en-US" sz="2000" b="1" i="1" smtClean="0">
                                  <a:latin typeface="Cambria Math" panose="02040503050406030204" pitchFamily="18" charset="0"/>
                                </a:rPr>
                                <m:t>𝒙</m:t>
                              </m:r>
                              <m:r>
                                <a:rPr lang="en-US" sz="2000" b="0" i="1" smtClean="0">
                                  <a:latin typeface="Cambria Math" panose="02040503050406030204" pitchFamily="18" charset="0"/>
                                </a:rPr>
                                <m:t>,</m:t>
                              </m:r>
                              <m:r>
                                <a:rPr lang="en-US" sz="2000" b="1" i="1" smtClean="0">
                                  <a:latin typeface="Cambria Math" panose="02040503050406030204" pitchFamily="18" charset="0"/>
                                </a:rPr>
                                <m:t>𝒚</m:t>
                              </m:r>
                            </m:lim>
                          </m:limLow>
                        </m:fName>
                        <m:e>
                          <m:r>
                            <a:rPr lang="en-US" sz="2000" b="0" i="1" smtClean="0">
                              <a:latin typeface="Cambria Math" panose="02040503050406030204" pitchFamily="18" charset="0"/>
                            </a:rPr>
                            <m:t>  </m:t>
                          </m:r>
                          <m:r>
                            <a:rPr lang="en-US" sz="2000" b="0" i="1" smtClean="0">
                              <a:latin typeface="Cambria Math" panose="02040503050406030204" pitchFamily="18" charset="0"/>
                            </a:rPr>
                            <m:t>𝑊𝐿</m:t>
                          </m:r>
                          <m:r>
                            <a:rPr lang="en-US" sz="2000" b="0" i="1" smtClean="0">
                              <a:latin typeface="Cambria Math" panose="02040503050406030204" pitchFamily="18" charset="0"/>
                            </a:rPr>
                            <m:t>(</m:t>
                          </m:r>
                          <m:r>
                            <a:rPr lang="en-US" sz="2000" b="1" i="1" smtClean="0">
                              <a:latin typeface="Cambria Math" panose="02040503050406030204" pitchFamily="18" charset="0"/>
                            </a:rPr>
                            <m:t>𝒙</m:t>
                          </m:r>
                          <m:r>
                            <a:rPr lang="en-US" sz="2000" b="0" i="1" smtClean="0">
                              <a:latin typeface="Cambria Math" panose="02040503050406030204" pitchFamily="18" charset="0"/>
                            </a:rPr>
                            <m:t>, </m:t>
                          </m:r>
                          <m:r>
                            <a:rPr lang="en-US" sz="2000" b="1" i="1" smtClean="0">
                              <a:latin typeface="Cambria Math" panose="02040503050406030204" pitchFamily="18" charset="0"/>
                            </a:rPr>
                            <m:t>𝒚</m:t>
                          </m:r>
                          <m:r>
                            <a:rPr lang="en-US" sz="2000" b="0" i="1" smtClean="0">
                              <a:latin typeface="Cambria Math" panose="02040503050406030204" pitchFamily="18" charset="0"/>
                            </a:rPr>
                            <m:t>)</m:t>
                          </m:r>
                        </m:e>
                      </m:func>
                      <m:r>
                        <a:rPr lang="en-US" sz="2000" b="0" i="1" smtClean="0">
                          <a:latin typeface="Cambria Math" panose="02040503050406030204" pitchFamily="18" charset="0"/>
                        </a:rPr>
                        <m:t>,</m:t>
                      </m:r>
                    </m:oMath>
                  </m:oMathPara>
                </a14:m>
                <a:endParaRPr lang="en-US" sz="2000" dirty="0"/>
              </a:p>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   </m:t>
                          </m:r>
                          <m:r>
                            <a:rPr lang="en-US" sz="2000" b="0" i="1" smtClean="0">
                              <a:latin typeface="Cambria Math" panose="02040503050406030204" pitchFamily="18" charset="0"/>
                            </a:rPr>
                            <m:t>𝑑</m:t>
                          </m:r>
                        </m:e>
                        <m:sub>
                          <m:r>
                            <a:rPr lang="en-US" sz="2000" b="0" i="1" smtClean="0">
                              <a:latin typeface="Cambria Math" panose="02040503050406030204" pitchFamily="18" charset="0"/>
                            </a:rPr>
                            <m:t>𝑏</m:t>
                          </m:r>
                        </m:sub>
                      </m:sSub>
                      <m:d>
                        <m:dPr>
                          <m:ctrlPr>
                            <a:rPr lang="en-US" sz="2000" b="0" i="1" smtClean="0">
                              <a:latin typeface="Cambria Math" panose="02040503050406030204" pitchFamily="18" charset="0"/>
                            </a:rPr>
                          </m:ctrlPr>
                        </m:dPr>
                        <m:e>
                          <m:r>
                            <a:rPr lang="en-US" sz="2000" b="1" i="1" smtClean="0">
                              <a:latin typeface="Cambria Math" panose="02040503050406030204" pitchFamily="18" charset="0"/>
                            </a:rPr>
                            <m:t>𝒙</m:t>
                          </m:r>
                          <m:r>
                            <a:rPr lang="en-US" sz="2000" b="0" i="1" smtClean="0">
                              <a:latin typeface="Cambria Math" panose="02040503050406030204" pitchFamily="18" charset="0"/>
                            </a:rPr>
                            <m:t>, </m:t>
                          </m:r>
                          <m:r>
                            <a:rPr lang="en-US" sz="2000" b="1" i="1" smtClean="0">
                              <a:latin typeface="Cambria Math" panose="02040503050406030204" pitchFamily="18" charset="0"/>
                            </a:rPr>
                            <m:t>𝒚</m:t>
                          </m:r>
                        </m:e>
                      </m:d>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𝑡</m:t>
                          </m:r>
                        </m:e>
                        <m:sub>
                          <m:r>
                            <a:rPr lang="en-US" sz="2000" b="0" i="1" smtClean="0">
                              <a:latin typeface="Cambria Math" panose="02040503050406030204" pitchFamily="18" charset="0"/>
                              <a:ea typeface="Cambria Math" panose="02040503050406030204" pitchFamily="18" charset="0"/>
                            </a:rPr>
                            <m:t>𝑑</m:t>
                          </m:r>
                        </m:sub>
                      </m:sSub>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𝑏</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𝐵𝑖𝑛𝑠</m:t>
                      </m:r>
                    </m:oMath>
                  </m:oMathPara>
                </a14:m>
                <a:endParaRPr lang="en-US" sz="2000" dirty="0"/>
              </a:p>
            </p:txBody>
          </p:sp>
        </mc:Choice>
        <mc:Fallback>
          <p:sp>
            <p:nvSpPr>
              <p:cNvPr id="25" name="TextBox 24">
                <a:extLst>
                  <a:ext uri="{FF2B5EF4-FFF2-40B4-BE49-F238E27FC236}">
                    <a16:creationId xmlns:a16="http://schemas.microsoft.com/office/drawing/2014/main" id="{433EB340-6C6C-2587-F682-A4F9F301CCDD}"/>
                  </a:ext>
                </a:extLst>
              </p:cNvPr>
              <p:cNvSpPr txBox="1">
                <a:spLocks noRot="1" noChangeAspect="1" noMove="1" noResize="1" noEditPoints="1" noAdjustHandles="1" noChangeArrowheads="1" noChangeShapeType="1" noTextEdit="1"/>
              </p:cNvSpPr>
              <p:nvPr/>
            </p:nvSpPr>
            <p:spPr>
              <a:xfrm>
                <a:off x="1551793" y="2384468"/>
                <a:ext cx="3342325" cy="746679"/>
              </a:xfrm>
              <a:prstGeom prst="rect">
                <a:avLst/>
              </a:prstGeom>
              <a:blipFill>
                <a:blip r:embed="rId6"/>
                <a:stretch>
                  <a:fillRect l="-2652" t="-3333" b="-1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93E13959-209D-6BA7-0923-BD545A4058FD}"/>
                  </a:ext>
                </a:extLst>
              </p:cNvPr>
              <p:cNvSpPr txBox="1"/>
              <p:nvPr/>
            </p:nvSpPr>
            <p:spPr>
              <a:xfrm>
                <a:off x="1551793" y="4504805"/>
                <a:ext cx="2896819" cy="43890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func>
                        <m:funcPr>
                          <m:ctrlPr>
                            <a:rPr lang="en-US" sz="2000" i="1" smtClean="0">
                              <a:latin typeface="Cambria Math" panose="02040503050406030204" pitchFamily="18" charset="0"/>
                            </a:rPr>
                          </m:ctrlPr>
                        </m:funcPr>
                        <m:fName>
                          <m:limLow>
                            <m:limLowPr>
                              <m:ctrlPr>
                                <a:rPr lang="en-US" sz="2000" i="1" smtClean="0">
                                  <a:latin typeface="Cambria Math" panose="02040503050406030204" pitchFamily="18" charset="0"/>
                                </a:rPr>
                              </m:ctrlPr>
                            </m:limLowPr>
                            <m:e>
                              <m:r>
                                <m:rPr>
                                  <m:sty m:val="p"/>
                                </m:rPr>
                                <a:rPr lang="en-US" sz="2000" i="0" smtClean="0">
                                  <a:latin typeface="Cambria Math" panose="02040503050406030204" pitchFamily="18" charset="0"/>
                                </a:rPr>
                                <m:t>min</m:t>
                              </m:r>
                            </m:e>
                            <m:lim>
                              <m:r>
                                <a:rPr lang="en-US" sz="2000" b="1" i="1" smtClean="0">
                                  <a:latin typeface="Cambria Math" panose="02040503050406030204" pitchFamily="18" charset="0"/>
                                </a:rPr>
                                <m:t>𝒙</m:t>
                              </m:r>
                              <m:r>
                                <a:rPr lang="en-US" sz="2000" b="0" i="1" smtClean="0">
                                  <a:latin typeface="Cambria Math" panose="02040503050406030204" pitchFamily="18" charset="0"/>
                                </a:rPr>
                                <m:t>,</m:t>
                              </m:r>
                              <m:r>
                                <a:rPr lang="en-US" sz="2000" b="1" i="1" smtClean="0">
                                  <a:latin typeface="Cambria Math" panose="02040503050406030204" pitchFamily="18" charset="0"/>
                                </a:rPr>
                                <m:t>𝒚</m:t>
                              </m:r>
                            </m:lim>
                          </m:limLow>
                        </m:fName>
                        <m:e>
                          <m:r>
                            <a:rPr lang="en-US" sz="2000" b="0" i="1" smtClean="0">
                              <a:latin typeface="Cambria Math" panose="02040503050406030204" pitchFamily="18" charset="0"/>
                            </a:rPr>
                            <m:t>  </m:t>
                          </m:r>
                          <m:r>
                            <a:rPr lang="en-US" sz="2000" i="1">
                              <a:latin typeface="Cambria Math" panose="02040503050406030204" pitchFamily="18" charset="0"/>
                            </a:rPr>
                            <m:t>𝑊𝐿</m:t>
                          </m:r>
                          <m:d>
                            <m:dPr>
                              <m:ctrlPr>
                                <a:rPr lang="en-US" sz="2000" i="1">
                                  <a:latin typeface="Cambria Math" panose="02040503050406030204" pitchFamily="18" charset="0"/>
                                </a:rPr>
                              </m:ctrlPr>
                            </m:dPr>
                            <m:e>
                              <m:r>
                                <a:rPr lang="en-US" sz="2000" b="1" i="1">
                                  <a:latin typeface="Cambria Math" panose="02040503050406030204" pitchFamily="18" charset="0"/>
                                </a:rPr>
                                <m:t>𝒙</m:t>
                              </m:r>
                              <m:r>
                                <a:rPr lang="en-US" sz="2000" i="1">
                                  <a:latin typeface="Cambria Math" panose="02040503050406030204" pitchFamily="18" charset="0"/>
                                </a:rPr>
                                <m:t>, </m:t>
                              </m:r>
                              <m:r>
                                <a:rPr lang="en-US" sz="2000" b="1" i="1">
                                  <a:latin typeface="Cambria Math" panose="02040503050406030204" pitchFamily="18" charset="0"/>
                                </a:rPr>
                                <m:t>𝒚</m:t>
                              </m:r>
                            </m:e>
                          </m:d>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𝜆</m:t>
                          </m:r>
                        </m:e>
                      </m:func>
                      <m:r>
                        <a:rPr lang="en-US" sz="2000" b="0" i="1" smtClean="0">
                          <a:latin typeface="Cambria Math" panose="02040503050406030204" pitchFamily="18" charset="0"/>
                        </a:rPr>
                        <m:t>𝐷</m:t>
                      </m:r>
                      <m:d>
                        <m:dPr>
                          <m:ctrlPr>
                            <a:rPr lang="en-US" sz="2000" b="0" i="1" smtClean="0">
                              <a:latin typeface="Cambria Math" panose="02040503050406030204" pitchFamily="18" charset="0"/>
                            </a:rPr>
                          </m:ctrlPr>
                        </m:dPr>
                        <m:e>
                          <m:r>
                            <a:rPr lang="en-US" sz="2000" b="1" i="1" smtClean="0">
                              <a:latin typeface="Cambria Math" panose="02040503050406030204" pitchFamily="18" charset="0"/>
                            </a:rPr>
                            <m:t>𝒙</m:t>
                          </m:r>
                          <m:r>
                            <a:rPr lang="en-US" sz="2000" b="0" i="1" smtClean="0">
                              <a:latin typeface="Cambria Math" panose="02040503050406030204" pitchFamily="18" charset="0"/>
                            </a:rPr>
                            <m:t>,</m:t>
                          </m:r>
                          <m:r>
                            <a:rPr lang="en-US" sz="2000" b="1" i="1" smtClean="0">
                              <a:latin typeface="Cambria Math" panose="02040503050406030204" pitchFamily="18" charset="0"/>
                            </a:rPr>
                            <m:t>𝒚</m:t>
                          </m:r>
                        </m:e>
                      </m:d>
                    </m:oMath>
                  </m:oMathPara>
                </a14:m>
                <a:endParaRPr lang="en-US" sz="2000" baseline="-25000" dirty="0"/>
              </a:p>
            </p:txBody>
          </p:sp>
        </mc:Choice>
        <mc:Fallback>
          <p:sp>
            <p:nvSpPr>
              <p:cNvPr id="26" name="TextBox 25">
                <a:extLst>
                  <a:ext uri="{FF2B5EF4-FFF2-40B4-BE49-F238E27FC236}">
                    <a16:creationId xmlns:a16="http://schemas.microsoft.com/office/drawing/2014/main" id="{93E13959-209D-6BA7-0923-BD545A4058FD}"/>
                  </a:ext>
                </a:extLst>
              </p:cNvPr>
              <p:cNvSpPr txBox="1">
                <a:spLocks noRot="1" noChangeAspect="1" noMove="1" noResize="1" noEditPoints="1" noAdjustHandles="1" noChangeArrowheads="1" noChangeShapeType="1" noTextEdit="1"/>
              </p:cNvSpPr>
              <p:nvPr/>
            </p:nvSpPr>
            <p:spPr>
              <a:xfrm>
                <a:off x="1551793" y="4504805"/>
                <a:ext cx="2896819" cy="438903"/>
              </a:xfrm>
              <a:prstGeom prst="rect">
                <a:avLst/>
              </a:prstGeom>
              <a:blipFill>
                <a:blip r:embed="rId7"/>
                <a:stretch>
                  <a:fillRect l="-3057" t="-5556" b="-13889"/>
                </a:stretch>
              </a:blipFill>
            </p:spPr>
            <p:txBody>
              <a:bodyPr/>
              <a:lstStyle/>
              <a:p>
                <a:r>
                  <a:rPr lang="en-US">
                    <a:noFill/>
                  </a:rPr>
                  <a:t> </a:t>
                </a:r>
              </a:p>
            </p:txBody>
          </p:sp>
        </mc:Fallback>
      </mc:AlternateContent>
      <p:sp>
        <p:nvSpPr>
          <p:cNvPr id="27" name="Left Brace 25">
            <a:extLst>
              <a:ext uri="{FF2B5EF4-FFF2-40B4-BE49-F238E27FC236}">
                <a16:creationId xmlns:a16="http://schemas.microsoft.com/office/drawing/2014/main" id="{9BECEE89-F4AD-13E7-5BC1-EE8E89E96955}"/>
              </a:ext>
            </a:extLst>
          </p:cNvPr>
          <p:cNvSpPr/>
          <p:nvPr/>
        </p:nvSpPr>
        <p:spPr>
          <a:xfrm rot="16200000">
            <a:off x="2433204" y="4716636"/>
            <a:ext cx="322588" cy="87339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20154"/>
                  <a:pt x="10800" y="18371"/>
                </a:cubicBezTo>
                <a:lnTo>
                  <a:pt x="10800" y="14029"/>
                </a:lnTo>
                <a:cubicBezTo>
                  <a:pt x="10800" y="12246"/>
                  <a:pt x="5965" y="10800"/>
                  <a:pt x="0" y="10800"/>
                </a:cubicBezTo>
                <a:cubicBezTo>
                  <a:pt x="5965" y="10800"/>
                  <a:pt x="10800" y="9354"/>
                  <a:pt x="10800" y="7571"/>
                </a:cubicBezTo>
                <a:lnTo>
                  <a:pt x="10800" y="3229"/>
                </a:lnTo>
                <a:cubicBezTo>
                  <a:pt x="10800" y="1446"/>
                  <a:pt x="15635" y="0"/>
                  <a:pt x="21600" y="0"/>
                </a:cubicBezTo>
              </a:path>
            </a:pathLst>
          </a:custGeom>
          <a:ln w="19050">
            <a:solidFill>
              <a:srgbClr val="ED7D31"/>
            </a:solidFill>
          </a:ln>
        </p:spPr>
        <p:txBody>
          <a:bodyPr lIns="45719" rIns="45719"/>
          <a:lstStyle/>
          <a:p>
            <a:pPr algn="l" defTabSz="914400">
              <a:defRPr sz="2100" b="0">
                <a:solidFill>
                  <a:srgbClr val="FFFFFF"/>
                </a:solidFill>
                <a:latin typeface="Arial"/>
                <a:ea typeface="Arial"/>
                <a:cs typeface="Arial"/>
                <a:sym typeface="Arial"/>
              </a:defRPr>
            </a:pPr>
            <a:endParaRPr/>
          </a:p>
        </p:txBody>
      </p:sp>
    </p:spTree>
    <p:extLst>
      <p:ext uri="{BB962C8B-B14F-4D97-AF65-F5344CB8AC3E}">
        <p14:creationId xmlns:p14="http://schemas.microsoft.com/office/powerpoint/2010/main" val="355061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6" grpId="0"/>
      <p:bldP spid="2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8AFF4-88C0-6A33-F1D8-470B182CE743}"/>
              </a:ext>
            </a:extLst>
          </p:cNvPr>
          <p:cNvSpPr>
            <a:spLocks noGrp="1"/>
          </p:cNvSpPr>
          <p:nvPr>
            <p:ph type="title"/>
          </p:nvPr>
        </p:nvSpPr>
        <p:spPr/>
        <p:txBody>
          <a:bodyPr/>
          <a:lstStyle/>
          <a:p>
            <a:r>
              <a:rPr lang="en-US" dirty="0"/>
              <a:t>Wirelength Smoothing</a:t>
            </a:r>
          </a:p>
        </p:txBody>
      </p:sp>
      <mc:AlternateContent xmlns:mc="http://schemas.openxmlformats.org/markup-compatibility/2006">
        <mc:Choice xmlns:a14="http://schemas.microsoft.com/office/drawing/2010/main" Requires="a14">
          <p:sp>
            <p:nvSpPr>
              <p:cNvPr id="4" name="Content Placeholder 7">
                <a:extLst>
                  <a:ext uri="{FF2B5EF4-FFF2-40B4-BE49-F238E27FC236}">
                    <a16:creationId xmlns:a16="http://schemas.microsoft.com/office/drawing/2014/main" id="{CB334A44-B088-74A9-7EFB-1CF78BAC5478}"/>
                  </a:ext>
                </a:extLst>
              </p:cNvPr>
              <p:cNvSpPr txBox="1">
                <a:spLocks/>
              </p:cNvSpPr>
              <p:nvPr/>
            </p:nvSpPr>
            <p:spPr>
              <a:xfrm>
                <a:off x="838200" y="1418945"/>
                <a:ext cx="10963275" cy="47580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r>
                      <a:rPr lang="en-US" i="1" smtClean="0">
                        <a:latin typeface="Cambria Math" panose="02040503050406030204" pitchFamily="18" charset="0"/>
                      </a:rPr>
                      <m:t>𝑊𝐿</m:t>
                    </m:r>
                    <m:d>
                      <m:dPr>
                        <m:ctrlPr>
                          <a:rPr lang="en-US" i="1">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 </m:t>
                        </m:r>
                        <m:r>
                          <a:rPr lang="en-US" b="1" i="1">
                            <a:latin typeface="Cambria Math" panose="02040503050406030204" pitchFamily="18" charset="0"/>
                          </a:rPr>
                          <m:t>𝒚</m:t>
                        </m:r>
                      </m:e>
                    </m:d>
                    <m:r>
                      <a:rPr lang="en-US" i="1" smtClean="0">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𝑒</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𝐸</m:t>
                        </m:r>
                      </m:sub>
                      <m:sup/>
                      <m:e>
                        <m:r>
                          <a:rPr lang="en-US" i="1">
                            <a:latin typeface="Cambria Math" panose="02040503050406030204" pitchFamily="18" charset="0"/>
                          </a:rPr>
                          <m:t>𝑊</m:t>
                        </m:r>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smtClean="0">
                                <a:latin typeface="Cambria Math" panose="02040503050406030204" pitchFamily="18" charset="0"/>
                              </a:rPr>
                              <m:t>𝑒</m:t>
                            </m:r>
                          </m:sub>
                        </m:sSub>
                        <m:d>
                          <m:dPr>
                            <m:ctrlPr>
                              <a:rPr lang="en-US" i="1">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 </m:t>
                            </m:r>
                            <m:r>
                              <a:rPr lang="en-US" b="1" i="1">
                                <a:latin typeface="Cambria Math" panose="02040503050406030204" pitchFamily="18" charset="0"/>
                              </a:rPr>
                              <m:t>𝒚</m:t>
                            </m:r>
                          </m:e>
                        </m:d>
                      </m:e>
                    </m:nary>
                  </m:oMath>
                </a14:m>
                <a:endParaRPr lang="en-US" altLang="zh-CN" i="1" dirty="0">
                  <a:latin typeface="Cambria Math" panose="02040503050406030204" pitchFamily="18" charset="0"/>
                </a:endParaRPr>
              </a:p>
              <a:p>
                <a14:m>
                  <m:oMath xmlns:m="http://schemas.openxmlformats.org/officeDocument/2006/math">
                    <m:r>
                      <a:rPr lang="en-US" altLang="zh-CN" i="1" dirty="0" smtClean="0">
                        <a:latin typeface="Cambria Math" panose="02040503050406030204" pitchFamily="18" charset="0"/>
                      </a:rPr>
                      <m:t>𝐻𝑃𝑊𝐿</m:t>
                    </m:r>
                    <m:r>
                      <a:rPr lang="en-US" altLang="zh-CN" i="1" dirty="0" smtClean="0">
                        <a:latin typeface="Cambria Math" panose="02040503050406030204" pitchFamily="18" charset="0"/>
                      </a:rPr>
                      <m:t>=</m:t>
                    </m:r>
                    <m:func>
                      <m:funcPr>
                        <m:ctrlPr>
                          <a:rPr lang="en-US" altLang="zh-CN" i="1" dirty="0">
                            <a:latin typeface="Cambria Math" panose="02040503050406030204" pitchFamily="18" charset="0"/>
                          </a:rPr>
                        </m:ctrlPr>
                      </m:funcPr>
                      <m:fName>
                        <m:r>
                          <a:rPr lang="en-US" altLang="zh-CN" i="1" dirty="0">
                            <a:latin typeface="Cambria Math" panose="02040503050406030204" pitchFamily="18" charset="0"/>
                          </a:rPr>
                          <m:t>𝑚𝑎𝑥</m:t>
                        </m:r>
                      </m:fName>
                      <m:e>
                        <m:d>
                          <m:dPr>
                            <m:begChr m:val="|"/>
                            <m:endChr m:val="|"/>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𝑖</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𝑗</m:t>
                                </m:r>
                              </m:sub>
                            </m:sSub>
                          </m:e>
                        </m:d>
                        <m:r>
                          <a:rPr lang="en-US" altLang="zh-CN" i="1" dirty="0">
                            <a:latin typeface="Cambria Math" panose="02040503050406030204" pitchFamily="18" charset="0"/>
                          </a:rPr>
                          <m:t>+</m:t>
                        </m:r>
                        <m:r>
                          <a:rPr lang="en-US" altLang="zh-CN" i="1" dirty="0">
                            <a:latin typeface="Cambria Math" panose="02040503050406030204" pitchFamily="18" charset="0"/>
                          </a:rPr>
                          <m:t>𝑚𝑎𝑥</m:t>
                        </m:r>
                      </m:e>
                    </m:func>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i="1" dirty="0">
                            <a:latin typeface="Cambria Math" panose="02040503050406030204" pitchFamily="18" charset="0"/>
                          </a:rPr>
                          <m:t>𝑖</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i="1" dirty="0">
                            <a:latin typeface="Cambria Math" panose="02040503050406030204" pitchFamily="18" charset="0"/>
                          </a:rPr>
                          <m:t>𝑗</m:t>
                        </m:r>
                      </m:sub>
                    </m:sSub>
                    <m:r>
                      <a:rPr lang="en-US" altLang="zh-CN" i="1" dirty="0">
                        <a:latin typeface="Cambria Math" panose="02040503050406030204" pitchFamily="18" charset="0"/>
                      </a:rPr>
                      <m:t>|</m:t>
                    </m:r>
                  </m:oMath>
                </a14:m>
                <a:endParaRPr lang="en-US" dirty="0"/>
              </a:p>
              <a:p>
                <a:pPr lvl="1"/>
                <a:r>
                  <a:rPr lang="en-US" dirty="0"/>
                  <a:t>Equivalently </a:t>
                </a:r>
                <a14:m>
                  <m:oMath xmlns:m="http://schemas.openxmlformats.org/officeDocument/2006/math">
                    <m:d>
                      <m:dPr>
                        <m:ctrlPr>
                          <a:rPr lang="en-US" i="1">
                            <a:latin typeface="Cambria Math" panose="02040503050406030204" pitchFamily="18" charset="0"/>
                          </a:rPr>
                        </m:ctrlPr>
                      </m:d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𝑖</m:t>
                                </m:r>
                              </m:lim>
                            </m:limLow>
                          </m:fName>
                          <m:e>
                            <m:sSub>
                              <m:sSubPr>
                                <m:ctrlPr>
                                  <a:rPr lang="en-US" i="1">
                                    <a:latin typeface="Cambria Math" panose="02040503050406030204" pitchFamily="18" charset="0"/>
                                  </a:rPr>
                                </m:ctrlPr>
                              </m:sSubPr>
                              <m:e>
                                <m:r>
                                  <a:rPr lang="en-US" i="1" smtClean="0">
                                    <a:latin typeface="Cambria Math" panose="02040503050406030204" pitchFamily="18" charset="0"/>
                                  </a:rPr>
                                  <m:t>𝑥</m:t>
                                </m:r>
                              </m:e>
                              <m:sub>
                                <m:r>
                                  <a:rPr lang="en-US" i="1">
                                    <a:latin typeface="Cambria Math" panose="02040503050406030204" pitchFamily="18" charset="0"/>
                                  </a:rPr>
                                  <m:t>𝑖</m:t>
                                </m:r>
                              </m:sub>
                            </m:sSub>
                          </m:e>
                        </m:func>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𝑖</m:t>
                                </m:r>
                              </m:lim>
                            </m:limLow>
                          </m:fName>
                          <m:e>
                            <m:sSub>
                              <m:sSubPr>
                                <m:ctrlPr>
                                  <a:rPr lang="en-US" i="1">
                                    <a:latin typeface="Cambria Math" panose="02040503050406030204" pitchFamily="18" charset="0"/>
                                  </a:rPr>
                                </m:ctrlPr>
                              </m:sSubPr>
                              <m:e>
                                <m:r>
                                  <a:rPr lang="en-US" i="1" smtClean="0">
                                    <a:latin typeface="Cambria Math" panose="02040503050406030204" pitchFamily="18" charset="0"/>
                                  </a:rPr>
                                  <m:t>𝑥</m:t>
                                </m:r>
                              </m:e>
                              <m:sub>
                                <m:r>
                                  <a:rPr lang="en-US" i="1">
                                    <a:latin typeface="Cambria Math" panose="02040503050406030204" pitchFamily="18" charset="0"/>
                                  </a:rPr>
                                  <m:t>𝑖</m:t>
                                </m:r>
                              </m:sub>
                            </m:sSub>
                          </m:e>
                        </m:func>
                      </m:e>
                    </m:d>
                    <m:r>
                      <a:rPr lang="en-US" i="1" smtClean="0">
                        <a:latin typeface="Cambria Math" panose="02040503050406030204" pitchFamily="18" charset="0"/>
                      </a:rPr>
                      <m:t>+</m:t>
                    </m:r>
                    <m:d>
                      <m:dPr>
                        <m:ctrlPr>
                          <a:rPr lang="en-US" i="1">
                            <a:latin typeface="Cambria Math" panose="02040503050406030204" pitchFamily="18" charset="0"/>
                          </a:rPr>
                        </m:ctrlPr>
                      </m:d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𝑖</m:t>
                                </m:r>
                              </m:lim>
                            </m:limLow>
                          </m:fName>
                          <m:e>
                            <m:sSub>
                              <m:sSubPr>
                                <m:ctrlPr>
                                  <a:rPr lang="en-US" i="1">
                                    <a:latin typeface="Cambria Math" panose="02040503050406030204" pitchFamily="18" charset="0"/>
                                  </a:rPr>
                                </m:ctrlPr>
                              </m:sSubPr>
                              <m:e>
                                <m:r>
                                  <a:rPr lang="en-US" i="1" smtClean="0">
                                    <a:latin typeface="Cambria Math" panose="02040503050406030204" pitchFamily="18" charset="0"/>
                                  </a:rPr>
                                  <m:t>𝑦</m:t>
                                </m:r>
                              </m:e>
                              <m:sub>
                                <m:r>
                                  <a:rPr lang="en-US" i="1">
                                    <a:latin typeface="Cambria Math" panose="02040503050406030204" pitchFamily="18" charset="0"/>
                                  </a:rPr>
                                  <m:t>𝑖</m:t>
                                </m:r>
                              </m:sub>
                            </m:sSub>
                          </m:e>
                        </m:func>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𝑖</m:t>
                                </m:r>
                              </m:lim>
                            </m:limLow>
                          </m:fName>
                          <m:e>
                            <m:sSub>
                              <m:sSubPr>
                                <m:ctrlPr>
                                  <a:rPr lang="en-US" i="1">
                                    <a:latin typeface="Cambria Math" panose="02040503050406030204" pitchFamily="18" charset="0"/>
                                  </a:rPr>
                                </m:ctrlPr>
                              </m:sSubPr>
                              <m:e>
                                <m:r>
                                  <a:rPr lang="en-US" i="1" smtClean="0">
                                    <a:latin typeface="Cambria Math" panose="02040503050406030204" pitchFamily="18" charset="0"/>
                                  </a:rPr>
                                  <m:t>𝑦</m:t>
                                </m:r>
                              </m:e>
                              <m:sub>
                                <m:r>
                                  <a:rPr lang="en-US" i="1">
                                    <a:latin typeface="Cambria Math" panose="02040503050406030204" pitchFamily="18" charset="0"/>
                                  </a:rPr>
                                  <m:t>𝑖</m:t>
                                </m:r>
                              </m:sub>
                            </m:sSub>
                          </m:e>
                        </m:func>
                      </m:e>
                    </m:d>
                  </m:oMath>
                </a14:m>
                <a:endParaRPr lang="en-US" dirty="0"/>
              </a:p>
              <a:p>
                <a:r>
                  <a:rPr lang="en-US" dirty="0"/>
                  <a:t>Log-sum-</a:t>
                </a:r>
                <a:r>
                  <a:rPr lang="en-US" dirty="0" err="1"/>
                  <a:t>exp</a:t>
                </a:r>
                <a:r>
                  <a:rPr lang="en-US" dirty="0"/>
                  <a:t> (LSE)</a:t>
                </a:r>
              </a:p>
              <a:p>
                <a:pPr lvl="1"/>
                <a14:m>
                  <m:oMath xmlns:m="http://schemas.openxmlformats.org/officeDocument/2006/math">
                    <m:r>
                      <a:rPr lang="en-US" i="1" smtClean="0">
                        <a:latin typeface="Cambria Math" panose="02040503050406030204" pitchFamily="18" charset="0"/>
                      </a:rPr>
                      <m:t>𝐿𝑆𝐸</m:t>
                    </m:r>
                    <m:d>
                      <m:dPr>
                        <m:ctrlPr>
                          <a:rPr lang="en-US" i="1" smtClean="0">
                            <a:latin typeface="Cambria Math" panose="02040503050406030204" pitchFamily="18" charset="0"/>
                          </a:rPr>
                        </m:ctrlPr>
                      </m:dPr>
                      <m:e>
                        <m:r>
                          <a:rPr lang="en-US" b="1" i="1" smtClean="0">
                            <a:latin typeface="Cambria Math" panose="02040503050406030204" pitchFamily="18" charset="0"/>
                          </a:rPr>
                          <m:t>𝒙</m:t>
                        </m:r>
                        <m:r>
                          <a:rPr lang="en-US"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𝛾</m:t>
                        </m:r>
                      </m:e>
                    </m:d>
                    <m:r>
                      <a:rPr lang="en-US"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𝛾</m:t>
                    </m:r>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ln</m:t>
                        </m:r>
                      </m:fName>
                      <m:e>
                        <m:nary>
                          <m:naryPr>
                            <m:chr m:val="∑"/>
                            <m:supHide m:val="on"/>
                            <m:ctrlPr>
                              <a:rPr lang="en-US" i="1" smtClean="0">
                                <a:latin typeface="Cambria Math" panose="02040503050406030204" pitchFamily="18" charset="0"/>
                              </a:rPr>
                            </m:ctrlPr>
                          </m:naryPr>
                          <m:sub>
                            <m:r>
                              <m:rPr>
                                <m:brk m:alnAt="7"/>
                              </m:rPr>
                              <a:rPr lang="en-US" i="1" smtClean="0">
                                <a:latin typeface="Cambria Math" panose="02040503050406030204" pitchFamily="18" charset="0"/>
                              </a:rPr>
                              <m:t>𝑖</m:t>
                            </m:r>
                          </m:sub>
                          <m:sup/>
                          <m:e>
                            <m:sSup>
                              <m:sSupPr>
                                <m:ctrlPr>
                                  <a:rPr lang="en-US" i="1" smtClean="0">
                                    <a:latin typeface="Cambria Math" panose="02040503050406030204" pitchFamily="18" charset="0"/>
                                  </a:rPr>
                                </m:ctrlPr>
                              </m:sSupPr>
                              <m:e>
                                <m:r>
                                  <a:rPr lang="en-US" i="1" smtClean="0">
                                    <a:latin typeface="Cambria Math" panose="02040503050406030204" pitchFamily="18" charset="0"/>
                                  </a:rPr>
                                  <m:t>𝑒</m:t>
                                </m:r>
                              </m:e>
                              <m:sup>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num>
                                  <m:den>
                                    <m:r>
                                      <a:rPr lang="en-US" i="1">
                                        <a:latin typeface="Cambria Math" panose="02040503050406030204" pitchFamily="18" charset="0"/>
                                        <a:ea typeface="Cambria Math" panose="02040503050406030204" pitchFamily="18" charset="0"/>
                                      </a:rPr>
                                      <m:t>𝛾</m:t>
                                    </m:r>
                                  </m:den>
                                </m:f>
                              </m:sup>
                            </m:sSup>
                          </m:e>
                        </m:nary>
                      </m:e>
                    </m:func>
                  </m:oMath>
                </a14:m>
                <a:endParaRPr lang="en-US" dirty="0">
                  <a:latin typeface="Cambria Math" panose="02040503050406030204" pitchFamily="18" charset="0"/>
                </a:endParaRPr>
              </a:p>
              <a:p>
                <a:pPr lvl="1"/>
                <a14:m>
                  <m:oMath xmlns:m="http://schemas.openxmlformats.org/officeDocument/2006/math">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max</m:t>
                        </m:r>
                      </m:fName>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1</m:t>
                                </m:r>
                              </m:sub>
                            </m:sSub>
                            <m:r>
                              <a:rPr lang="en-US"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𝑥</m:t>
                                </m:r>
                              </m:e>
                              <m:sub>
                                <m:r>
                                  <a:rPr lang="en-US" i="1" smtClean="0">
                                    <a:latin typeface="Cambria Math" panose="02040503050406030204" pitchFamily="18" charset="0"/>
                                    <a:ea typeface="Cambria Math" panose="02040503050406030204" pitchFamily="18" charset="0"/>
                                  </a:rPr>
                                  <m:t>𝑛</m:t>
                                </m:r>
                              </m:sub>
                            </m:sSub>
                          </m:e>
                        </m:d>
                      </m:e>
                    </m:func>
                    <m:r>
                      <a:rPr lang="en-US" i="1" smtClean="0">
                        <a:latin typeface="Cambria Math" panose="02040503050406030204" pitchFamily="18" charset="0"/>
                        <a:ea typeface="Cambria Math" panose="02040503050406030204" pitchFamily="18" charset="0"/>
                      </a:rPr>
                      <m:t>&lt;</m:t>
                    </m:r>
                    <m:r>
                      <a:rPr lang="en-US" i="1" smtClean="0">
                        <a:latin typeface="Cambria Math" panose="02040503050406030204" pitchFamily="18" charset="0"/>
                        <a:ea typeface="Cambria Math" panose="02040503050406030204" pitchFamily="18" charset="0"/>
                      </a:rPr>
                      <m:t>𝐿𝑆𝐸</m:t>
                    </m:r>
                    <m:d>
                      <m:dPr>
                        <m:ctrlPr>
                          <a:rPr lang="en-US" i="1" smtClean="0">
                            <a:latin typeface="Cambria Math" panose="02040503050406030204" pitchFamily="18" charset="0"/>
                            <a:ea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𝛾</m:t>
                        </m:r>
                      </m:e>
                    </m:d>
                    <m:r>
                      <a:rPr lang="en-US"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max</m:t>
                        </m:r>
                      </m:fName>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𝑛</m:t>
                                </m:r>
                              </m:sub>
                            </m:sSub>
                          </m:e>
                        </m:d>
                      </m:e>
                    </m:func>
                    <m:r>
                      <a:rPr lang="en-US" i="1" smtClean="0">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r>
                          <a:rPr lang="en-US" i="1">
                            <a:latin typeface="Cambria Math" panose="02040503050406030204" pitchFamily="18" charset="0"/>
                            <a:ea typeface="Cambria Math" panose="02040503050406030204" pitchFamily="18" charset="0"/>
                          </a:rPr>
                          <m:t>𝛾</m:t>
                        </m:r>
                        <m:r>
                          <m:rPr>
                            <m:sty m:val="p"/>
                          </m:rPr>
                          <a:rPr lang="en-US">
                            <a:latin typeface="Cambria Math" panose="02040503050406030204" pitchFamily="18" charset="0"/>
                            <a:ea typeface="Cambria Math" panose="02040503050406030204" pitchFamily="18" charset="0"/>
                          </a:rPr>
                          <m:t>ln</m:t>
                        </m:r>
                      </m:fName>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e>
                    </m:func>
                  </m:oMath>
                </a14:m>
                <a:endParaRPr lang="en-US" dirty="0"/>
              </a:p>
              <a:p>
                <a:pPr lvl="1"/>
                <a14:m>
                  <m:oMath xmlns:m="http://schemas.openxmlformats.org/officeDocument/2006/math">
                    <m:r>
                      <a:rPr lang="en-US" i="1" smtClean="0">
                        <a:latin typeface="Cambria Math" panose="02040503050406030204" pitchFamily="18" charset="0"/>
                      </a:rPr>
                      <m:t>𝐿𝑆𝐸</m:t>
                    </m:r>
                    <m:d>
                      <m:dPr>
                        <m:ctrlPr>
                          <a:rPr lang="en-US" i="1">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𝛾</m:t>
                        </m:r>
                      </m:e>
                    </m:d>
                    <m:r>
                      <a:rPr lang="en-US" i="1" smtClean="0">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max</m:t>
                        </m:r>
                      </m:fName>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𝑛</m:t>
                                </m:r>
                              </m:sub>
                            </m:sSub>
                          </m:e>
                        </m:d>
                      </m:e>
                    </m:func>
                  </m:oMath>
                </a14:m>
                <a:endParaRPr lang="en-US" dirty="0">
                  <a:ea typeface="Cambria Math" panose="02040503050406030204" pitchFamily="18" charset="0"/>
                </a:endParaRPr>
              </a:p>
              <a:p>
                <a:pPr lvl="1"/>
                <a14:m>
                  <m:oMath xmlns:m="http://schemas.openxmlformats.org/officeDocument/2006/math">
                    <m:r>
                      <a:rPr lang="en-US" i="1" smtClean="0">
                        <a:latin typeface="Cambria Math" panose="02040503050406030204" pitchFamily="18" charset="0"/>
                      </a:rPr>
                      <m:t>−</m:t>
                    </m:r>
                    <m:r>
                      <a:rPr lang="en-US" i="1">
                        <a:latin typeface="Cambria Math" panose="02040503050406030204" pitchFamily="18" charset="0"/>
                      </a:rPr>
                      <m:t>𝐿𝑆𝐸</m:t>
                    </m:r>
                    <m:d>
                      <m:dPr>
                        <m:ctrlPr>
                          <a:rPr lang="en-US" i="1">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m:t>
                        </m:r>
                        <m:r>
                          <a:rPr lang="en-US"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𝛾</m:t>
                        </m:r>
                      </m:e>
                    </m:d>
                    <m:r>
                      <a:rPr lang="en-US"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rPr>
                        </m:ctrlPr>
                      </m:funcPr>
                      <m:fName>
                        <m:r>
                          <m:rPr>
                            <m:sty m:val="p"/>
                          </m:rPr>
                          <a:rPr lang="en-US" smtClean="0">
                            <a:latin typeface="Cambria Math" panose="02040503050406030204" pitchFamily="18" charset="0"/>
                          </a:rPr>
                          <m:t>min</m:t>
                        </m:r>
                      </m:fName>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𝑛</m:t>
                                </m:r>
                              </m:sub>
                            </m:sSub>
                          </m:e>
                        </m:d>
                      </m:e>
                    </m:func>
                  </m:oMath>
                </a14:m>
                <a:endParaRPr lang="en-US" dirty="0">
                  <a:ea typeface="Cambria Math" panose="02040503050406030204" pitchFamily="18" charset="0"/>
                </a:endParaRPr>
              </a:p>
              <a:p>
                <a:pPr lvl="1"/>
                <a14:m>
                  <m:oMath xmlns:m="http://schemas.openxmlformats.org/officeDocument/2006/math">
                    <m:r>
                      <a:rPr lang="en-US" i="1">
                        <a:latin typeface="Cambria Math" panose="02040503050406030204" pitchFamily="18" charset="0"/>
                      </a:rPr>
                      <m:t>𝑊</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𝑒</m:t>
                        </m:r>
                      </m:sub>
                    </m:sSub>
                    <m:d>
                      <m:dPr>
                        <m:ctrlPr>
                          <a:rPr lang="en-US" i="1">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 </m:t>
                        </m:r>
                        <m:r>
                          <a:rPr lang="en-US" b="1" i="1">
                            <a:latin typeface="Cambria Math" panose="02040503050406030204" pitchFamily="18" charset="0"/>
                          </a:rPr>
                          <m:t>𝒚</m:t>
                        </m:r>
                        <m:r>
                          <a:rPr lang="en-US" b="1"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𝛾</m:t>
                        </m:r>
                      </m:e>
                    </m:d>
                    <m:r>
                      <a:rPr lang="en-US" b="1"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𝛾</m:t>
                    </m:r>
                    <m:r>
                      <a:rPr lang="en-US" i="1" smtClean="0">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nary>
                          <m:naryPr>
                            <m:chr m:val="∑"/>
                            <m:supHide m:val="on"/>
                            <m:ctrlPr>
                              <a:rPr lang="en-US"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sub>
                          <m:sup/>
                          <m:e>
                            <m:sSup>
                              <m:sSupPr>
                                <m:ctrlPr>
                                  <a:rPr lang="en-US" i="1">
                                    <a:latin typeface="Cambria Math" panose="02040503050406030204" pitchFamily="18" charset="0"/>
                                  </a:rPr>
                                </m:ctrlPr>
                              </m:sSupPr>
                              <m:e>
                                <m:r>
                                  <a:rPr lang="en-US" i="1">
                                    <a:latin typeface="Cambria Math" panose="02040503050406030204" pitchFamily="18" charset="0"/>
                                  </a:rPr>
                                  <m:t>𝑒</m:t>
                                </m:r>
                              </m:e>
                              <m:sup>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num>
                                  <m:den>
                                    <m:r>
                                      <a:rPr lang="en-US" i="1">
                                        <a:latin typeface="Cambria Math" panose="02040503050406030204" pitchFamily="18" charset="0"/>
                                        <a:ea typeface="Cambria Math" panose="02040503050406030204" pitchFamily="18" charset="0"/>
                                      </a:rPr>
                                      <m:t>𝛾</m:t>
                                    </m:r>
                                  </m:den>
                                </m:f>
                              </m:sup>
                            </m:sSup>
                          </m:e>
                        </m:nary>
                      </m:e>
                    </m:func>
                    <m:r>
                      <a:rPr lang="en-US" i="1" smtClean="0">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nary>
                          <m:naryPr>
                            <m:chr m:val="∑"/>
                            <m:supHide m:val="on"/>
                            <m:ctrlPr>
                              <a:rPr lang="en-US"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sub>
                          <m:sup/>
                          <m:e>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num>
                                  <m:den>
                                    <m:r>
                                      <a:rPr lang="en-US" i="1">
                                        <a:latin typeface="Cambria Math" panose="02040503050406030204" pitchFamily="18" charset="0"/>
                                        <a:ea typeface="Cambria Math" panose="02040503050406030204" pitchFamily="18" charset="0"/>
                                      </a:rPr>
                                      <m:t>𝛾</m:t>
                                    </m:r>
                                  </m:den>
                                </m:f>
                              </m:sup>
                            </m:sSup>
                          </m:e>
                        </m:nary>
                      </m:e>
                    </m:func>
                    <m:r>
                      <a:rPr lang="en-US" i="1" smtClean="0">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nary>
                          <m:naryPr>
                            <m:chr m:val="∑"/>
                            <m:supHide m:val="on"/>
                            <m:ctrlPr>
                              <a:rPr lang="en-US"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sub>
                          <m:sup/>
                          <m:e>
                            <m:sSup>
                              <m:sSupPr>
                                <m:ctrlPr>
                                  <a:rPr lang="en-US" i="1">
                                    <a:latin typeface="Cambria Math" panose="02040503050406030204" pitchFamily="18" charset="0"/>
                                  </a:rPr>
                                </m:ctrlPr>
                              </m:sSupPr>
                              <m:e>
                                <m:r>
                                  <a:rPr lang="en-US" i="1">
                                    <a:latin typeface="Cambria Math" panose="02040503050406030204" pitchFamily="18" charset="0"/>
                                  </a:rPr>
                                  <m:t>𝑒</m:t>
                                </m:r>
                              </m:e>
                              <m:sup>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smtClean="0">
                                            <a:latin typeface="Cambria Math" panose="02040503050406030204" pitchFamily="18" charset="0"/>
                                          </a:rPr>
                                          <m:t>𝑦</m:t>
                                        </m:r>
                                      </m:e>
                                      <m:sub>
                                        <m:r>
                                          <a:rPr lang="en-US" i="1">
                                            <a:latin typeface="Cambria Math" panose="02040503050406030204" pitchFamily="18" charset="0"/>
                                          </a:rPr>
                                          <m:t>𝑖</m:t>
                                        </m:r>
                                      </m:sub>
                                    </m:sSub>
                                  </m:num>
                                  <m:den>
                                    <m:r>
                                      <a:rPr lang="en-US" i="1">
                                        <a:latin typeface="Cambria Math" panose="02040503050406030204" pitchFamily="18" charset="0"/>
                                        <a:ea typeface="Cambria Math" panose="02040503050406030204" pitchFamily="18" charset="0"/>
                                      </a:rPr>
                                      <m:t>𝛾</m:t>
                                    </m:r>
                                  </m:den>
                                </m:f>
                              </m:sup>
                            </m:sSup>
                          </m:e>
                        </m:nary>
                      </m:e>
                    </m:func>
                    <m:r>
                      <a:rPr lang="en-US"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nary>
                          <m:naryPr>
                            <m:chr m:val="∑"/>
                            <m:supHide m:val="on"/>
                            <m:ctrlPr>
                              <a:rPr lang="en-US"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sub>
                          <m:sup/>
                          <m:e>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smtClean="0">
                                            <a:latin typeface="Cambria Math" panose="02040503050406030204" pitchFamily="18" charset="0"/>
                                          </a:rPr>
                                          <m:t>𝑦</m:t>
                                        </m:r>
                                      </m:e>
                                      <m:sub>
                                        <m:r>
                                          <a:rPr lang="en-US" i="1">
                                            <a:latin typeface="Cambria Math" panose="02040503050406030204" pitchFamily="18" charset="0"/>
                                          </a:rPr>
                                          <m:t>𝑖</m:t>
                                        </m:r>
                                      </m:sub>
                                    </m:sSub>
                                  </m:num>
                                  <m:den>
                                    <m:r>
                                      <a:rPr lang="en-US" i="1">
                                        <a:latin typeface="Cambria Math" panose="02040503050406030204" pitchFamily="18" charset="0"/>
                                        <a:ea typeface="Cambria Math" panose="02040503050406030204" pitchFamily="18" charset="0"/>
                                      </a:rPr>
                                      <m:t>𝛾</m:t>
                                    </m:r>
                                  </m:den>
                                </m:f>
                              </m:sup>
                            </m:sSup>
                          </m:e>
                        </m:nary>
                      </m:e>
                    </m:func>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rPr>
                      <m:t> </m:t>
                    </m:r>
                  </m:oMath>
                </a14:m>
                <a:endParaRPr lang="en-US" dirty="0">
                  <a:ea typeface="Cambria Math" panose="02040503050406030204" pitchFamily="18" charset="0"/>
                </a:endParaRPr>
              </a:p>
              <a:p>
                <a:pPr lvl="1"/>
                <a:endParaRPr lang="en-US" dirty="0"/>
              </a:p>
            </p:txBody>
          </p:sp>
        </mc:Choice>
        <mc:Fallback>
          <p:sp>
            <p:nvSpPr>
              <p:cNvPr id="4" name="Content Placeholder 7">
                <a:extLst>
                  <a:ext uri="{FF2B5EF4-FFF2-40B4-BE49-F238E27FC236}">
                    <a16:creationId xmlns:a16="http://schemas.microsoft.com/office/drawing/2014/main" id="{CB334A44-B088-74A9-7EFB-1CF78BAC5478}"/>
                  </a:ext>
                </a:extLst>
              </p:cNvPr>
              <p:cNvSpPr txBox="1">
                <a:spLocks noRot="1" noChangeAspect="1" noMove="1" noResize="1" noEditPoints="1" noAdjustHandles="1" noChangeArrowheads="1" noChangeShapeType="1" noTextEdit="1"/>
              </p:cNvSpPr>
              <p:nvPr/>
            </p:nvSpPr>
            <p:spPr>
              <a:xfrm>
                <a:off x="838200" y="1418945"/>
                <a:ext cx="10963275" cy="4758017"/>
              </a:xfrm>
              <a:prstGeom prst="rect">
                <a:avLst/>
              </a:prstGeom>
              <a:blipFill>
                <a:blip r:embed="rId3"/>
                <a:stretch>
                  <a:fillRect l="-1042" t="-15160" b="-1196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99F48E5-40F9-1EAA-6744-352F6B243CB1}"/>
              </a:ext>
            </a:extLst>
          </p:cNvPr>
          <p:cNvPicPr>
            <a:picLocks noChangeAspect="1"/>
          </p:cNvPicPr>
          <p:nvPr/>
        </p:nvPicPr>
        <p:blipFill>
          <a:blip r:embed="rId4"/>
          <a:stretch>
            <a:fillRect/>
          </a:stretch>
        </p:blipFill>
        <p:spPr>
          <a:xfrm>
            <a:off x="8867895" y="1418946"/>
            <a:ext cx="1854200" cy="1854200"/>
          </a:xfrm>
          <a:prstGeom prst="rect">
            <a:avLst/>
          </a:prstGeom>
        </p:spPr>
      </p:pic>
      <p:sp>
        <p:nvSpPr>
          <p:cNvPr id="6" name="Left Brace 25">
            <a:extLst>
              <a:ext uri="{FF2B5EF4-FFF2-40B4-BE49-F238E27FC236}">
                <a16:creationId xmlns:a16="http://schemas.microsoft.com/office/drawing/2014/main" id="{3C215D34-6994-1957-5589-6117EB9F29B4}"/>
              </a:ext>
            </a:extLst>
          </p:cNvPr>
          <p:cNvSpPr/>
          <p:nvPr/>
        </p:nvSpPr>
        <p:spPr>
          <a:xfrm rot="16200000">
            <a:off x="5239826" y="4820441"/>
            <a:ext cx="322588" cy="256984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20154"/>
                  <a:pt x="10800" y="18371"/>
                </a:cubicBezTo>
                <a:lnTo>
                  <a:pt x="10800" y="14029"/>
                </a:lnTo>
                <a:cubicBezTo>
                  <a:pt x="10800" y="12246"/>
                  <a:pt x="5965" y="10800"/>
                  <a:pt x="0" y="10800"/>
                </a:cubicBezTo>
                <a:cubicBezTo>
                  <a:pt x="5965" y="10800"/>
                  <a:pt x="10800" y="9354"/>
                  <a:pt x="10800" y="7571"/>
                </a:cubicBezTo>
                <a:lnTo>
                  <a:pt x="10800" y="3229"/>
                </a:lnTo>
                <a:cubicBezTo>
                  <a:pt x="10800" y="1446"/>
                  <a:pt x="15635" y="0"/>
                  <a:pt x="21600" y="0"/>
                </a:cubicBezTo>
              </a:path>
            </a:pathLst>
          </a:custGeom>
          <a:ln w="19050">
            <a:solidFill>
              <a:srgbClr val="ED7D31"/>
            </a:solidFill>
          </a:ln>
        </p:spPr>
        <p:txBody>
          <a:bodyPr lIns="45719" rIns="45719"/>
          <a:lstStyle/>
          <a:p>
            <a:pPr algn="l" defTabSz="914400">
              <a:defRPr sz="2100" b="0">
                <a:solidFill>
                  <a:srgbClr val="FFFFFF"/>
                </a:solidFill>
                <a:latin typeface="Arial"/>
                <a:ea typeface="Arial"/>
                <a:cs typeface="Arial"/>
                <a:sym typeface="Arial"/>
              </a:defRPr>
            </a:pPr>
            <a:endParaRPr/>
          </a:p>
        </p:txBody>
      </p:sp>
      <p:sp>
        <p:nvSpPr>
          <p:cNvPr id="7" name="Left Brace 25">
            <a:extLst>
              <a:ext uri="{FF2B5EF4-FFF2-40B4-BE49-F238E27FC236}">
                <a16:creationId xmlns:a16="http://schemas.microsoft.com/office/drawing/2014/main" id="{1F585F9D-330A-9D15-2FEA-BE384BD9D07A}"/>
              </a:ext>
            </a:extLst>
          </p:cNvPr>
          <p:cNvSpPr/>
          <p:nvPr/>
        </p:nvSpPr>
        <p:spPr>
          <a:xfrm rot="16200000">
            <a:off x="8944551" y="4820441"/>
            <a:ext cx="322588" cy="256984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20154"/>
                  <a:pt x="10800" y="18371"/>
                </a:cubicBezTo>
                <a:lnTo>
                  <a:pt x="10800" y="14029"/>
                </a:lnTo>
                <a:cubicBezTo>
                  <a:pt x="10800" y="12246"/>
                  <a:pt x="5965" y="10800"/>
                  <a:pt x="0" y="10800"/>
                </a:cubicBezTo>
                <a:cubicBezTo>
                  <a:pt x="5965" y="10800"/>
                  <a:pt x="10800" y="9354"/>
                  <a:pt x="10800" y="7571"/>
                </a:cubicBezTo>
                <a:lnTo>
                  <a:pt x="10800" y="3229"/>
                </a:lnTo>
                <a:cubicBezTo>
                  <a:pt x="10800" y="1446"/>
                  <a:pt x="15635" y="0"/>
                  <a:pt x="21600" y="0"/>
                </a:cubicBezTo>
              </a:path>
            </a:pathLst>
          </a:custGeom>
          <a:ln w="19050">
            <a:solidFill>
              <a:srgbClr val="ED7D31"/>
            </a:solidFill>
          </a:ln>
        </p:spPr>
        <p:txBody>
          <a:bodyPr lIns="45719" rIns="45719"/>
          <a:lstStyle/>
          <a:p>
            <a:pPr algn="l" defTabSz="914400">
              <a:defRPr sz="2100" b="0">
                <a:solidFill>
                  <a:srgbClr val="FFFFFF"/>
                </a:solidFill>
                <a:latin typeface="Arial"/>
                <a:ea typeface="Arial"/>
                <a:cs typeface="Arial"/>
                <a:sym typeface="Arial"/>
              </a:defRPr>
            </a:pPr>
            <a:endParaRPr/>
          </a:p>
        </p:txBody>
      </p:sp>
      <p:sp>
        <p:nvSpPr>
          <p:cNvPr id="8" name="TextBox 7">
            <a:extLst>
              <a:ext uri="{FF2B5EF4-FFF2-40B4-BE49-F238E27FC236}">
                <a16:creationId xmlns:a16="http://schemas.microsoft.com/office/drawing/2014/main" id="{A5937EF5-5937-F984-9F40-E8A84F86A0F4}"/>
              </a:ext>
            </a:extLst>
          </p:cNvPr>
          <p:cNvSpPr txBox="1"/>
          <p:nvPr/>
        </p:nvSpPr>
        <p:spPr>
          <a:xfrm>
            <a:off x="5251079" y="6188996"/>
            <a:ext cx="300082" cy="369332"/>
          </a:xfrm>
          <a:prstGeom prst="rect">
            <a:avLst/>
          </a:prstGeom>
          <a:noFill/>
        </p:spPr>
        <p:txBody>
          <a:bodyPr wrap="none" rtlCol="0">
            <a:spAutoFit/>
          </a:bodyPr>
          <a:lstStyle/>
          <a:p>
            <a:r>
              <a:rPr lang="en-US" dirty="0"/>
              <a:t>x</a:t>
            </a:r>
          </a:p>
        </p:txBody>
      </p:sp>
      <p:sp>
        <p:nvSpPr>
          <p:cNvPr id="9" name="TextBox 8">
            <a:extLst>
              <a:ext uri="{FF2B5EF4-FFF2-40B4-BE49-F238E27FC236}">
                <a16:creationId xmlns:a16="http://schemas.microsoft.com/office/drawing/2014/main" id="{8FC33316-BF94-5FEF-0255-D26BFF93B1DB}"/>
              </a:ext>
            </a:extLst>
          </p:cNvPr>
          <p:cNvSpPr txBox="1"/>
          <p:nvPr/>
        </p:nvSpPr>
        <p:spPr>
          <a:xfrm>
            <a:off x="8955804" y="6183718"/>
            <a:ext cx="300082" cy="369332"/>
          </a:xfrm>
          <a:prstGeom prst="rect">
            <a:avLst/>
          </a:prstGeom>
          <a:noFill/>
        </p:spPr>
        <p:txBody>
          <a:bodyPr wrap="none" rtlCol="0">
            <a:spAutoFit/>
          </a:bodyPr>
          <a:lstStyle/>
          <a:p>
            <a:r>
              <a:rPr lang="en-US" dirty="0"/>
              <a:t>y</a:t>
            </a:r>
          </a:p>
        </p:txBody>
      </p:sp>
    </p:spTree>
    <p:extLst>
      <p:ext uri="{BB962C8B-B14F-4D97-AF65-F5344CB8AC3E}">
        <p14:creationId xmlns:p14="http://schemas.microsoft.com/office/powerpoint/2010/main" val="2605230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3FDC8-C564-EBD1-995C-A30390A51839}"/>
              </a:ext>
            </a:extLst>
          </p:cNvPr>
          <p:cNvSpPr>
            <a:spLocks noGrp="1"/>
          </p:cNvSpPr>
          <p:nvPr>
            <p:ph type="title"/>
          </p:nvPr>
        </p:nvSpPr>
        <p:spPr/>
        <p:txBody>
          <a:bodyPr/>
          <a:lstStyle/>
          <a:p>
            <a:r>
              <a:rPr lang="en-US" dirty="0"/>
              <a:t>Wirelength Smoothing (cont’d)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7A31352-DC10-2F5B-8E26-55F9BFBB74AB}"/>
                  </a:ext>
                </a:extLst>
              </p:cNvPr>
              <p:cNvSpPr>
                <a:spLocks noGrp="1"/>
              </p:cNvSpPr>
              <p:nvPr>
                <p:ph idx="1"/>
              </p:nvPr>
            </p:nvSpPr>
            <p:spPr/>
            <p:txBody>
              <a:bodyPr/>
              <a:lstStyle/>
              <a:p>
                <a:r>
                  <a:rPr lang="en-US" b="1" dirty="0"/>
                  <a:t>Weighted average (WA)</a:t>
                </a:r>
              </a:p>
              <a:p>
                <a:pPr lvl="1"/>
                <a14:m>
                  <m:oMath xmlns:m="http://schemas.openxmlformats.org/officeDocument/2006/math">
                    <m:r>
                      <a:rPr lang="en-US" i="1">
                        <a:latin typeface="Cambria Math" panose="02040503050406030204" pitchFamily="18" charset="0"/>
                      </a:rPr>
                      <m:t>𝑊</m:t>
                    </m:r>
                    <m:r>
                      <a:rPr lang="en-US" b="0" i="1" smtClean="0">
                        <a:latin typeface="Cambria Math" panose="02040503050406030204" pitchFamily="18" charset="0"/>
                      </a:rPr>
                      <m:t>𝐴</m:t>
                    </m:r>
                    <m:d>
                      <m:dPr>
                        <m:ctrlPr>
                          <a:rPr lang="en-US" i="1">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 </m:t>
                        </m:r>
                        <m:r>
                          <a:rPr lang="en-US" b="1" i="1">
                            <a:latin typeface="Cambria Math" panose="02040503050406030204" pitchFamily="18" charset="0"/>
                          </a:rPr>
                          <m:t>𝒚</m:t>
                        </m:r>
                        <m:r>
                          <a:rPr lang="en-US" b="1"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𝛾</m:t>
                        </m:r>
                      </m:e>
                    </m:d>
                    <m:r>
                      <a:rPr lang="en-US" b="1" i="1">
                        <a:latin typeface="Cambria Math" panose="02040503050406030204" pitchFamily="18" charset="0"/>
                      </a:rPr>
                      <m:t>=</m:t>
                    </m:r>
                    <m:d>
                      <m:dPr>
                        <m:ctrlPr>
                          <a:rPr lang="en-US" b="1" i="1" smtClean="0">
                            <a:latin typeface="Cambria Math" panose="02040503050406030204" pitchFamily="18" charset="0"/>
                          </a:rPr>
                        </m:ctrlPr>
                      </m:dPr>
                      <m:e>
                        <m:f>
                          <m:fPr>
                            <m:ctrlPr>
                              <a:rPr lang="en-US" b="1" i="1" smtClean="0">
                                <a:latin typeface="Cambria Math" panose="02040503050406030204" pitchFamily="18" charset="0"/>
                              </a:rPr>
                            </m:ctrlPr>
                          </m:fPr>
                          <m:num>
                            <m:nary>
                              <m:naryPr>
                                <m:chr m:val="∑"/>
                                <m:supHide m:val="on"/>
                                <m:ctrlPr>
                                  <a:rPr lang="en-US" i="1" smtClean="0">
                                    <a:latin typeface="Cambria Math" panose="02040503050406030204" pitchFamily="18" charset="0"/>
                                  </a:rPr>
                                </m:ctrlPr>
                              </m:naryPr>
                              <m:sub>
                                <m:sSub>
                                  <m:sSubPr>
                                    <m:ctrlPr>
                                      <a:rPr lang="en-US" i="1" smtClean="0">
                                        <a:latin typeface="Cambria Math" panose="02040503050406030204" pitchFamily="18" charset="0"/>
                                      </a:rPr>
                                    </m:ctrlPr>
                                  </m:sSubPr>
                                  <m:e>
                                    <m:r>
                                      <m:rPr>
                                        <m:brk m:alnAt="7"/>
                                      </m:rPr>
                                      <a:rPr lang="en-US" b="0" i="1" smtClean="0">
                                        <a:latin typeface="Cambria Math" panose="02040503050406030204" pitchFamily="18" charset="0"/>
                                      </a:rPr>
                                      <m:t>𝑣</m:t>
                                    </m:r>
                                  </m:e>
                                  <m:sub>
                                    <m:r>
                                      <m:rPr>
                                        <m:brk m:alnAt="7"/>
                                      </m:rPr>
                                      <a:rPr lang="en-US" b="0" i="1" smtClean="0">
                                        <a:latin typeface="Cambria Math" panose="02040503050406030204" pitchFamily="18" charset="0"/>
                                      </a:rPr>
                                      <m:t>𝑖</m:t>
                                    </m:r>
                                  </m:sub>
                                </m:sSub>
                                <m:r>
                                  <m:rPr>
                                    <m:brk m:alnAt="7"/>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𝑒</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𝛾</m:t>
                                    </m:r>
                                  </m:sup>
                                </m:sSup>
                              </m:e>
                            </m:nary>
                          </m:num>
                          <m:den>
                            <m:nary>
                              <m:naryPr>
                                <m:chr m:val="∑"/>
                                <m:supHide m:val="on"/>
                                <m:ctrlPr>
                                  <a:rPr lang="en-US" i="1">
                                    <a:latin typeface="Cambria Math" panose="02040503050406030204" pitchFamily="18" charset="0"/>
                                  </a:rPr>
                                </m:ctrlPr>
                              </m:naryPr>
                              <m:sub>
                                <m:sSub>
                                  <m:sSubPr>
                                    <m:ctrlPr>
                                      <a:rPr lang="en-US" i="1">
                                        <a:latin typeface="Cambria Math" panose="02040503050406030204" pitchFamily="18" charset="0"/>
                                      </a:rPr>
                                    </m:ctrlPr>
                                  </m:sSubPr>
                                  <m:e>
                                    <m:r>
                                      <m:rPr>
                                        <m:brk m:alnAt="7"/>
                                      </m:rPr>
                                      <a:rPr lang="en-US" i="1">
                                        <a:latin typeface="Cambria Math" panose="02040503050406030204" pitchFamily="18" charset="0"/>
                                      </a:rPr>
                                      <m:t>𝑣</m:t>
                                    </m:r>
                                  </m:e>
                                  <m:sub>
                                    <m:r>
                                      <m:rPr>
                                        <m:brk m:alnAt="7"/>
                                      </m:rPr>
                                      <a:rPr lang="en-US" i="1">
                                        <a:latin typeface="Cambria Math" panose="02040503050406030204" pitchFamily="18" charset="0"/>
                                      </a:rPr>
                                      <m:t>𝑖</m:t>
                                    </m:r>
                                  </m:sub>
                                </m:sSub>
                                <m:r>
                                  <m:rPr>
                                    <m:brk m:alnAt="7"/>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sub>
                              <m:sup/>
                              <m:e>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𝛾</m:t>
                                    </m:r>
                                  </m:sup>
                                </m:sSup>
                              </m:e>
                            </m:nary>
                          </m:den>
                        </m:f>
                        <m:r>
                          <a:rPr lang="en-US" b="1" i="1" smtClean="0">
                            <a:latin typeface="Cambria Math" panose="02040503050406030204" pitchFamily="18" charset="0"/>
                          </a:rPr>
                          <m:t>−</m:t>
                        </m:r>
                        <m:f>
                          <m:fPr>
                            <m:ctrlPr>
                              <a:rPr lang="en-US" b="1" i="1">
                                <a:latin typeface="Cambria Math" panose="02040503050406030204" pitchFamily="18" charset="0"/>
                              </a:rPr>
                            </m:ctrlPr>
                          </m:fPr>
                          <m:num>
                            <m:nary>
                              <m:naryPr>
                                <m:chr m:val="∑"/>
                                <m:supHide m:val="on"/>
                                <m:ctrlPr>
                                  <a:rPr lang="en-US" i="1">
                                    <a:latin typeface="Cambria Math" panose="02040503050406030204" pitchFamily="18" charset="0"/>
                                  </a:rPr>
                                </m:ctrlPr>
                              </m:naryPr>
                              <m:sub>
                                <m:sSub>
                                  <m:sSubPr>
                                    <m:ctrlPr>
                                      <a:rPr lang="en-US" i="1">
                                        <a:latin typeface="Cambria Math" panose="02040503050406030204" pitchFamily="18" charset="0"/>
                                      </a:rPr>
                                    </m:ctrlPr>
                                  </m:sSubPr>
                                  <m:e>
                                    <m:r>
                                      <m:rPr>
                                        <m:brk m:alnAt="7"/>
                                      </m:rPr>
                                      <a:rPr lang="en-US" i="1">
                                        <a:latin typeface="Cambria Math" panose="02040503050406030204" pitchFamily="18" charset="0"/>
                                      </a:rPr>
                                      <m:t>𝑣</m:t>
                                    </m:r>
                                  </m:e>
                                  <m:sub>
                                    <m:r>
                                      <m:rPr>
                                        <m:brk m:alnAt="7"/>
                                      </m:rPr>
                                      <a:rPr lang="en-US" i="1">
                                        <a:latin typeface="Cambria Math" panose="02040503050406030204" pitchFamily="18" charset="0"/>
                                      </a:rPr>
                                      <m:t>𝑖</m:t>
                                    </m:r>
                                  </m:sub>
                                </m:sSub>
                                <m:r>
                                  <m:rPr>
                                    <m:brk m:alnAt="7"/>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sub>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𝛾</m:t>
                                    </m:r>
                                  </m:sup>
                                </m:sSup>
                              </m:e>
                            </m:nary>
                          </m:num>
                          <m:den>
                            <m:nary>
                              <m:naryPr>
                                <m:chr m:val="∑"/>
                                <m:supHide m:val="on"/>
                                <m:ctrlPr>
                                  <a:rPr lang="en-US" i="1">
                                    <a:latin typeface="Cambria Math" panose="02040503050406030204" pitchFamily="18" charset="0"/>
                                  </a:rPr>
                                </m:ctrlPr>
                              </m:naryPr>
                              <m:sub>
                                <m:sSub>
                                  <m:sSubPr>
                                    <m:ctrlPr>
                                      <a:rPr lang="en-US" i="1">
                                        <a:latin typeface="Cambria Math" panose="02040503050406030204" pitchFamily="18" charset="0"/>
                                      </a:rPr>
                                    </m:ctrlPr>
                                  </m:sSubPr>
                                  <m:e>
                                    <m:r>
                                      <m:rPr>
                                        <m:brk m:alnAt="7"/>
                                      </m:rPr>
                                      <a:rPr lang="en-US" i="1">
                                        <a:latin typeface="Cambria Math" panose="02040503050406030204" pitchFamily="18" charset="0"/>
                                      </a:rPr>
                                      <m:t>𝑣</m:t>
                                    </m:r>
                                  </m:e>
                                  <m:sub>
                                    <m:r>
                                      <m:rPr>
                                        <m:brk m:alnAt="7"/>
                                      </m:rPr>
                                      <a:rPr lang="en-US" i="1">
                                        <a:latin typeface="Cambria Math" panose="02040503050406030204" pitchFamily="18" charset="0"/>
                                      </a:rPr>
                                      <m:t>𝑖</m:t>
                                    </m:r>
                                  </m:sub>
                                </m:sSub>
                                <m:r>
                                  <m:rPr>
                                    <m:brk m:alnAt="7"/>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sub>
                              <m:sup/>
                              <m:e>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𝛾</m:t>
                                    </m:r>
                                  </m:sup>
                                </m:sSup>
                              </m:e>
                            </m:nary>
                          </m:den>
                        </m:f>
                      </m:e>
                    </m:d>
                    <m:r>
                      <a:rPr lang="en-US" b="1" i="1" smtClean="0">
                        <a:latin typeface="Cambria Math" panose="02040503050406030204" pitchFamily="18" charset="0"/>
                      </a:rPr>
                      <m:t>+</m:t>
                    </m:r>
                    <m:d>
                      <m:dPr>
                        <m:ctrlPr>
                          <a:rPr lang="en-US" b="1" i="1">
                            <a:latin typeface="Cambria Math" panose="02040503050406030204" pitchFamily="18" charset="0"/>
                          </a:rPr>
                        </m:ctrlPr>
                      </m:dPr>
                      <m:e>
                        <m:f>
                          <m:fPr>
                            <m:ctrlPr>
                              <a:rPr lang="en-US" b="1" i="1">
                                <a:latin typeface="Cambria Math" panose="02040503050406030204" pitchFamily="18" charset="0"/>
                              </a:rPr>
                            </m:ctrlPr>
                          </m:fPr>
                          <m:num>
                            <m:nary>
                              <m:naryPr>
                                <m:chr m:val="∑"/>
                                <m:supHide m:val="on"/>
                                <m:ctrlPr>
                                  <a:rPr lang="en-US" i="1">
                                    <a:latin typeface="Cambria Math" panose="02040503050406030204" pitchFamily="18" charset="0"/>
                                  </a:rPr>
                                </m:ctrlPr>
                              </m:naryPr>
                              <m:sub>
                                <m:sSub>
                                  <m:sSubPr>
                                    <m:ctrlPr>
                                      <a:rPr lang="en-US" i="1">
                                        <a:latin typeface="Cambria Math" panose="02040503050406030204" pitchFamily="18" charset="0"/>
                                      </a:rPr>
                                    </m:ctrlPr>
                                  </m:sSubPr>
                                  <m:e>
                                    <m:r>
                                      <m:rPr>
                                        <m:brk m:alnAt="7"/>
                                      </m:rPr>
                                      <a:rPr lang="en-US" i="1">
                                        <a:latin typeface="Cambria Math" panose="02040503050406030204" pitchFamily="18" charset="0"/>
                                      </a:rPr>
                                      <m:t>𝑣</m:t>
                                    </m:r>
                                  </m:e>
                                  <m:sub>
                                    <m:r>
                                      <m:rPr>
                                        <m:brk m:alnAt="7"/>
                                      </m:rPr>
                                      <a:rPr lang="en-US" i="1">
                                        <a:latin typeface="Cambria Math" panose="02040503050406030204" pitchFamily="18" charset="0"/>
                                      </a:rPr>
                                      <m:t>𝑖</m:t>
                                    </m:r>
                                  </m:sub>
                                </m:sSub>
                                <m:r>
                                  <m:rPr>
                                    <m:brk m:alnAt="7"/>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sub>
                              <m:sup/>
                              <m:e>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𝑖</m:t>
                                    </m:r>
                                  </m:sub>
                                </m:sSub>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𝛾</m:t>
                                    </m:r>
                                  </m:sup>
                                </m:sSup>
                              </m:e>
                            </m:nary>
                          </m:num>
                          <m:den>
                            <m:nary>
                              <m:naryPr>
                                <m:chr m:val="∑"/>
                                <m:supHide m:val="on"/>
                                <m:ctrlPr>
                                  <a:rPr lang="en-US" i="1">
                                    <a:latin typeface="Cambria Math" panose="02040503050406030204" pitchFamily="18" charset="0"/>
                                  </a:rPr>
                                </m:ctrlPr>
                              </m:naryPr>
                              <m:sub>
                                <m:sSub>
                                  <m:sSubPr>
                                    <m:ctrlPr>
                                      <a:rPr lang="en-US" i="1">
                                        <a:latin typeface="Cambria Math" panose="02040503050406030204" pitchFamily="18" charset="0"/>
                                      </a:rPr>
                                    </m:ctrlPr>
                                  </m:sSubPr>
                                  <m:e>
                                    <m:r>
                                      <m:rPr>
                                        <m:brk m:alnAt="7"/>
                                      </m:rPr>
                                      <a:rPr lang="en-US" i="1">
                                        <a:latin typeface="Cambria Math" panose="02040503050406030204" pitchFamily="18" charset="0"/>
                                      </a:rPr>
                                      <m:t>𝑣</m:t>
                                    </m:r>
                                  </m:e>
                                  <m:sub>
                                    <m:r>
                                      <m:rPr>
                                        <m:brk m:alnAt="7"/>
                                      </m:rPr>
                                      <a:rPr lang="en-US" i="1">
                                        <a:latin typeface="Cambria Math" panose="02040503050406030204" pitchFamily="18" charset="0"/>
                                      </a:rPr>
                                      <m:t>𝑖</m:t>
                                    </m:r>
                                  </m:sub>
                                </m:sSub>
                                <m:r>
                                  <m:rPr>
                                    <m:brk m:alnAt="7"/>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sub>
                              <m:sup/>
                              <m:e>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𝛾</m:t>
                                    </m:r>
                                  </m:sup>
                                </m:sSup>
                              </m:e>
                            </m:nary>
                          </m:den>
                        </m:f>
                        <m:r>
                          <a:rPr lang="en-US" b="1" i="1">
                            <a:latin typeface="Cambria Math" panose="02040503050406030204" pitchFamily="18" charset="0"/>
                          </a:rPr>
                          <m:t>−</m:t>
                        </m:r>
                        <m:f>
                          <m:fPr>
                            <m:ctrlPr>
                              <a:rPr lang="en-US" b="1" i="1">
                                <a:latin typeface="Cambria Math" panose="02040503050406030204" pitchFamily="18" charset="0"/>
                              </a:rPr>
                            </m:ctrlPr>
                          </m:fPr>
                          <m:num>
                            <m:nary>
                              <m:naryPr>
                                <m:chr m:val="∑"/>
                                <m:supHide m:val="on"/>
                                <m:ctrlPr>
                                  <a:rPr lang="en-US" i="1">
                                    <a:latin typeface="Cambria Math" panose="02040503050406030204" pitchFamily="18" charset="0"/>
                                  </a:rPr>
                                </m:ctrlPr>
                              </m:naryPr>
                              <m:sub>
                                <m:sSub>
                                  <m:sSubPr>
                                    <m:ctrlPr>
                                      <a:rPr lang="en-US" i="1">
                                        <a:latin typeface="Cambria Math" panose="02040503050406030204" pitchFamily="18" charset="0"/>
                                      </a:rPr>
                                    </m:ctrlPr>
                                  </m:sSubPr>
                                  <m:e>
                                    <m:r>
                                      <m:rPr>
                                        <m:brk m:alnAt="7"/>
                                      </m:rPr>
                                      <a:rPr lang="en-US" i="1">
                                        <a:latin typeface="Cambria Math" panose="02040503050406030204" pitchFamily="18" charset="0"/>
                                      </a:rPr>
                                      <m:t>𝑣</m:t>
                                    </m:r>
                                  </m:e>
                                  <m:sub>
                                    <m:r>
                                      <m:rPr>
                                        <m:brk m:alnAt="7"/>
                                      </m:rPr>
                                      <a:rPr lang="en-US" i="1">
                                        <a:latin typeface="Cambria Math" panose="02040503050406030204" pitchFamily="18" charset="0"/>
                                      </a:rPr>
                                      <m:t>𝑖</m:t>
                                    </m:r>
                                  </m:sub>
                                </m:sSub>
                                <m:r>
                                  <m:rPr>
                                    <m:brk m:alnAt="7"/>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sub>
                              <m:sup/>
                              <m:e>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𝑖</m:t>
                                    </m:r>
                                  </m:sub>
                                </m:sSub>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𝛾</m:t>
                                    </m:r>
                                  </m:sup>
                                </m:sSup>
                              </m:e>
                            </m:nary>
                          </m:num>
                          <m:den>
                            <m:nary>
                              <m:naryPr>
                                <m:chr m:val="∑"/>
                                <m:supHide m:val="on"/>
                                <m:ctrlPr>
                                  <a:rPr lang="en-US" i="1">
                                    <a:latin typeface="Cambria Math" panose="02040503050406030204" pitchFamily="18" charset="0"/>
                                  </a:rPr>
                                </m:ctrlPr>
                              </m:naryPr>
                              <m:sub>
                                <m:sSub>
                                  <m:sSubPr>
                                    <m:ctrlPr>
                                      <a:rPr lang="en-US" i="1">
                                        <a:latin typeface="Cambria Math" panose="02040503050406030204" pitchFamily="18" charset="0"/>
                                      </a:rPr>
                                    </m:ctrlPr>
                                  </m:sSubPr>
                                  <m:e>
                                    <m:r>
                                      <m:rPr>
                                        <m:brk m:alnAt="7"/>
                                      </m:rPr>
                                      <a:rPr lang="en-US" i="1">
                                        <a:latin typeface="Cambria Math" panose="02040503050406030204" pitchFamily="18" charset="0"/>
                                      </a:rPr>
                                      <m:t>𝑣</m:t>
                                    </m:r>
                                  </m:e>
                                  <m:sub>
                                    <m:r>
                                      <m:rPr>
                                        <m:brk m:alnAt="7"/>
                                      </m:rPr>
                                      <a:rPr lang="en-US" i="1">
                                        <a:latin typeface="Cambria Math" panose="02040503050406030204" pitchFamily="18" charset="0"/>
                                      </a:rPr>
                                      <m:t>𝑖</m:t>
                                    </m:r>
                                  </m:sub>
                                </m:sSub>
                                <m:r>
                                  <m:rPr>
                                    <m:brk m:alnAt="7"/>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sub>
                              <m:sup/>
                              <m:e>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𝛾</m:t>
                                    </m:r>
                                  </m:sup>
                                </m:sSup>
                              </m:e>
                            </m:nary>
                          </m:den>
                        </m:f>
                      </m:e>
                    </m:d>
                  </m:oMath>
                </a14:m>
                <a:endParaRPr lang="en-US" dirty="0">
                  <a:ea typeface="Cambria Math" panose="02040503050406030204" pitchFamily="18" charset="0"/>
                </a:endParaRPr>
              </a:p>
              <a:p>
                <a:r>
                  <a:rPr lang="en-US" b="1" dirty="0">
                    <a:ea typeface="Cambria Math" panose="02040503050406030204" pitchFamily="18" charset="0"/>
                  </a:rPr>
                  <a:t>Larger </a:t>
                </a:r>
                <a14:m>
                  <m:oMath xmlns:m="http://schemas.openxmlformats.org/officeDocument/2006/math">
                    <m:r>
                      <a:rPr lang="en-US" b="1" i="1" smtClean="0">
                        <a:latin typeface="Cambria Math" panose="02040503050406030204" pitchFamily="18" charset="0"/>
                        <a:ea typeface="Cambria Math" panose="02040503050406030204" pitchFamily="18" charset="0"/>
                      </a:rPr>
                      <m:t>𝜸</m:t>
                    </m:r>
                  </m:oMath>
                </a14:m>
                <a:r>
                  <a:rPr lang="en-US" b="1" dirty="0">
                    <a:ea typeface="Cambria Math" panose="02040503050406030204" pitchFamily="18" charset="0"/>
                  </a:rPr>
                  <a:t> </a:t>
                </a:r>
                <a:r>
                  <a:rPr lang="en-US" b="1" dirty="0">
                    <a:ea typeface="Cambria Math" panose="02040503050406030204" pitchFamily="18" charset="0"/>
                    <a:sym typeface="Wingdings" pitchFamily="2" charset="2"/>
                  </a:rPr>
                  <a:t> smoother, but less accurate</a:t>
                </a:r>
                <a:endParaRPr lang="en-US" b="1" dirty="0">
                  <a:ea typeface="Cambria Math" panose="02040503050406030204" pitchFamily="18" charset="0"/>
                </a:endParaRPr>
              </a:p>
              <a:p>
                <a:endParaRPr lang="en-US" dirty="0"/>
              </a:p>
            </p:txBody>
          </p:sp>
        </mc:Choice>
        <mc:Fallback>
          <p:sp>
            <p:nvSpPr>
              <p:cNvPr id="3" name="Content Placeholder 2">
                <a:extLst>
                  <a:ext uri="{FF2B5EF4-FFF2-40B4-BE49-F238E27FC236}">
                    <a16:creationId xmlns:a16="http://schemas.microsoft.com/office/drawing/2014/main" id="{F7A31352-DC10-2F5B-8E26-55F9BFBB74AB}"/>
                  </a:ext>
                </a:extLst>
              </p:cNvPr>
              <p:cNvSpPr>
                <a:spLocks noGrp="1" noRot="1" noChangeAspect="1" noMove="1" noResize="1" noEditPoints="1" noAdjustHandles="1" noChangeArrowheads="1" noChangeShapeType="1" noTextEdit="1"/>
              </p:cNvSpPr>
              <p:nvPr>
                <p:ph idx="1"/>
              </p:nvPr>
            </p:nvSpPr>
            <p:spPr>
              <a:blipFill>
                <a:blip r:embed="rId3"/>
                <a:stretch>
                  <a:fillRect l="-1086" t="-215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FA357900-9200-4826-C732-3EABA9CCA860}"/>
              </a:ext>
            </a:extLst>
          </p:cNvPr>
          <p:cNvPicPr>
            <a:picLocks noChangeAspect="1"/>
          </p:cNvPicPr>
          <p:nvPr/>
        </p:nvPicPr>
        <p:blipFill>
          <a:blip r:embed="rId4"/>
          <a:stretch>
            <a:fillRect/>
          </a:stretch>
        </p:blipFill>
        <p:spPr>
          <a:xfrm>
            <a:off x="909266" y="3476551"/>
            <a:ext cx="4208579" cy="2316912"/>
          </a:xfrm>
          <a:prstGeom prst="rect">
            <a:avLst/>
          </a:prstGeom>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E1842E7D-6346-4CB5-7FAE-195ACEBE4ECD}"/>
                  </a:ext>
                </a:extLst>
              </p:cNvPr>
              <p:cNvSpPr txBox="1"/>
              <p:nvPr/>
            </p:nvSpPr>
            <p:spPr>
              <a:xfrm>
                <a:off x="3152135" y="4402999"/>
                <a:ext cx="11330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𝐿𝑆𝐸</m:t>
                      </m:r>
                      <m:r>
                        <a:rPr lang="en-US" b="0" i="1" smtClean="0">
                          <a:latin typeface="Cambria Math" panose="02040503050406030204" pitchFamily="18" charset="0"/>
                        </a:rPr>
                        <m:t>(∙;1)</m:t>
                      </m:r>
                    </m:oMath>
                  </m:oMathPara>
                </a14:m>
                <a:endParaRPr lang="en-US" dirty="0"/>
              </a:p>
            </p:txBody>
          </p:sp>
        </mc:Choice>
        <mc:Fallback>
          <p:sp>
            <p:nvSpPr>
              <p:cNvPr id="5" name="TextBox 4">
                <a:extLst>
                  <a:ext uri="{FF2B5EF4-FFF2-40B4-BE49-F238E27FC236}">
                    <a16:creationId xmlns:a16="http://schemas.microsoft.com/office/drawing/2014/main" id="{E1842E7D-6346-4CB5-7FAE-195ACEBE4ECD}"/>
                  </a:ext>
                </a:extLst>
              </p:cNvPr>
              <p:cNvSpPr txBox="1">
                <a:spLocks noRot="1" noChangeAspect="1" noMove="1" noResize="1" noEditPoints="1" noAdjustHandles="1" noChangeArrowheads="1" noChangeShapeType="1" noTextEdit="1"/>
              </p:cNvSpPr>
              <p:nvPr/>
            </p:nvSpPr>
            <p:spPr>
              <a:xfrm>
                <a:off x="3152135" y="4402999"/>
                <a:ext cx="1133066" cy="369332"/>
              </a:xfrm>
              <a:prstGeom prst="rect">
                <a:avLst/>
              </a:prstGeom>
              <a:blipFill>
                <a:blip r:embed="rId5"/>
                <a:stretch>
                  <a:fillRect b="-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440C074-BE6F-263B-B675-69C4D657FE1F}"/>
                  </a:ext>
                </a:extLst>
              </p:cNvPr>
              <p:cNvSpPr txBox="1"/>
              <p:nvPr/>
            </p:nvSpPr>
            <p:spPr>
              <a:xfrm>
                <a:off x="3878503" y="5096646"/>
                <a:ext cx="11022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𝑊𝐴</m:t>
                      </m:r>
                      <m:r>
                        <a:rPr lang="en-US" b="0" i="1" smtClean="0">
                          <a:latin typeface="Cambria Math" panose="02040503050406030204" pitchFamily="18" charset="0"/>
                        </a:rPr>
                        <m:t>(∙;1)</m:t>
                      </m:r>
                    </m:oMath>
                  </m:oMathPara>
                </a14:m>
                <a:endParaRPr lang="en-US" dirty="0"/>
              </a:p>
            </p:txBody>
          </p:sp>
        </mc:Choice>
        <mc:Fallback>
          <p:sp>
            <p:nvSpPr>
              <p:cNvPr id="6" name="TextBox 5">
                <a:extLst>
                  <a:ext uri="{FF2B5EF4-FFF2-40B4-BE49-F238E27FC236}">
                    <a16:creationId xmlns:a16="http://schemas.microsoft.com/office/drawing/2014/main" id="{3440C074-BE6F-263B-B675-69C4D657FE1F}"/>
                  </a:ext>
                </a:extLst>
              </p:cNvPr>
              <p:cNvSpPr txBox="1">
                <a:spLocks noRot="1" noChangeAspect="1" noMove="1" noResize="1" noEditPoints="1" noAdjustHandles="1" noChangeArrowheads="1" noChangeShapeType="1" noTextEdit="1"/>
              </p:cNvSpPr>
              <p:nvPr/>
            </p:nvSpPr>
            <p:spPr>
              <a:xfrm>
                <a:off x="3878503" y="5096646"/>
                <a:ext cx="1102225" cy="369332"/>
              </a:xfrm>
              <a:prstGeom prst="rect">
                <a:avLst/>
              </a:prstGeom>
              <a:blipFill>
                <a:blip r:embed="rId6"/>
                <a:stretch>
                  <a:fillRect b="-1333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D25CF753-E59D-A775-6DF6-217AC6103889}"/>
              </a:ext>
            </a:extLst>
          </p:cNvPr>
          <p:cNvSpPr txBox="1"/>
          <p:nvPr/>
        </p:nvSpPr>
        <p:spPr>
          <a:xfrm>
            <a:off x="2170819" y="4727314"/>
            <a:ext cx="851515" cy="369332"/>
          </a:xfrm>
          <a:prstGeom prst="rect">
            <a:avLst/>
          </a:prstGeom>
          <a:noFill/>
        </p:spPr>
        <p:txBody>
          <a:bodyPr wrap="none" rtlCol="0">
            <a:spAutoFit/>
          </a:bodyPr>
          <a:lstStyle/>
          <a:p>
            <a:r>
              <a:rPr lang="en-US" dirty="0"/>
              <a:t>HPWL</a:t>
            </a:r>
          </a:p>
        </p:txBody>
      </p:sp>
      <p:sp>
        <p:nvSpPr>
          <p:cNvPr id="8" name="TextBox 7">
            <a:extLst>
              <a:ext uri="{FF2B5EF4-FFF2-40B4-BE49-F238E27FC236}">
                <a16:creationId xmlns:a16="http://schemas.microsoft.com/office/drawing/2014/main" id="{FD47E544-10E2-68C5-E30A-1772908B6B40}"/>
              </a:ext>
            </a:extLst>
          </p:cNvPr>
          <p:cNvSpPr txBox="1"/>
          <p:nvPr/>
        </p:nvSpPr>
        <p:spPr>
          <a:xfrm>
            <a:off x="909266" y="3429000"/>
            <a:ext cx="1800493" cy="369332"/>
          </a:xfrm>
          <a:prstGeom prst="rect">
            <a:avLst/>
          </a:prstGeom>
          <a:noFill/>
        </p:spPr>
        <p:txBody>
          <a:bodyPr wrap="none" rtlCol="0">
            <a:spAutoFit/>
          </a:bodyPr>
          <a:lstStyle/>
          <a:p>
            <a:r>
              <a:rPr lang="en-US" dirty="0">
                <a:solidFill>
                  <a:srgbClr val="0070C0"/>
                </a:solidFill>
              </a:rPr>
              <a:t>Net: (x, 0) (0, 0)</a:t>
            </a:r>
          </a:p>
        </p:txBody>
      </p:sp>
      <p:cxnSp>
        <p:nvCxnSpPr>
          <p:cNvPr id="9" name="Straight Arrow Connector 8">
            <a:extLst>
              <a:ext uri="{FF2B5EF4-FFF2-40B4-BE49-F238E27FC236}">
                <a16:creationId xmlns:a16="http://schemas.microsoft.com/office/drawing/2014/main" id="{18402CE6-9F1D-F532-C311-D301B285C91E}"/>
              </a:ext>
            </a:extLst>
          </p:cNvPr>
          <p:cNvCxnSpPr>
            <a:stCxn id="7" idx="2"/>
          </p:cNvCxnSpPr>
          <p:nvPr/>
        </p:nvCxnSpPr>
        <p:spPr>
          <a:xfrm>
            <a:off x="2596577" y="5096646"/>
            <a:ext cx="113182" cy="369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59B9AB6-84AD-19EE-B82F-E83051E8A98F}"/>
              </a:ext>
            </a:extLst>
          </p:cNvPr>
          <p:cNvCxnSpPr>
            <a:cxnSpLocks/>
            <a:stCxn id="5" idx="2"/>
          </p:cNvCxnSpPr>
          <p:nvPr/>
        </p:nvCxnSpPr>
        <p:spPr>
          <a:xfrm flipH="1">
            <a:off x="3557513" y="4772331"/>
            <a:ext cx="161155" cy="340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A9A96F5-B44B-EA82-141B-8DABBD52208B}"/>
              </a:ext>
            </a:extLst>
          </p:cNvPr>
          <p:cNvCxnSpPr>
            <a:stCxn id="6" idx="1"/>
          </p:cNvCxnSpPr>
          <p:nvPr/>
        </p:nvCxnSpPr>
        <p:spPr>
          <a:xfrm flipH="1">
            <a:off x="3650415" y="5281312"/>
            <a:ext cx="2280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B0A3A3F8-F19F-1FF1-4503-232013129812}"/>
              </a:ext>
            </a:extLst>
          </p:cNvPr>
          <p:cNvPicPr>
            <a:picLocks noChangeAspect="1"/>
          </p:cNvPicPr>
          <p:nvPr/>
        </p:nvPicPr>
        <p:blipFill>
          <a:blip r:embed="rId7"/>
          <a:stretch>
            <a:fillRect/>
          </a:stretch>
        </p:blipFill>
        <p:spPr>
          <a:xfrm>
            <a:off x="6805156" y="3476551"/>
            <a:ext cx="4196080" cy="2310031"/>
          </a:xfrm>
          <a:prstGeom prst="rect">
            <a:avLst/>
          </a:prstGeom>
        </p:spPr>
      </p:pic>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80BF8E13-1771-28EA-D480-9C37FF1954AE}"/>
                  </a:ext>
                </a:extLst>
              </p:cNvPr>
              <p:cNvSpPr txBox="1"/>
              <p:nvPr/>
            </p:nvSpPr>
            <p:spPr>
              <a:xfrm>
                <a:off x="9116434" y="3672570"/>
                <a:ext cx="11330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𝐿𝑆𝐸</m:t>
                      </m:r>
                      <m:r>
                        <a:rPr lang="en-US" b="0" i="1" smtClean="0">
                          <a:latin typeface="Cambria Math" panose="02040503050406030204" pitchFamily="18" charset="0"/>
                        </a:rPr>
                        <m:t>(∙;5)</m:t>
                      </m:r>
                    </m:oMath>
                  </m:oMathPara>
                </a14:m>
                <a:endParaRPr lang="en-US" dirty="0"/>
              </a:p>
            </p:txBody>
          </p:sp>
        </mc:Choice>
        <mc:Fallback>
          <p:sp>
            <p:nvSpPr>
              <p:cNvPr id="13" name="TextBox 12">
                <a:extLst>
                  <a:ext uri="{FF2B5EF4-FFF2-40B4-BE49-F238E27FC236}">
                    <a16:creationId xmlns:a16="http://schemas.microsoft.com/office/drawing/2014/main" id="{80BF8E13-1771-28EA-D480-9C37FF1954AE}"/>
                  </a:ext>
                </a:extLst>
              </p:cNvPr>
              <p:cNvSpPr txBox="1">
                <a:spLocks noRot="1" noChangeAspect="1" noMove="1" noResize="1" noEditPoints="1" noAdjustHandles="1" noChangeArrowheads="1" noChangeShapeType="1" noTextEdit="1"/>
              </p:cNvSpPr>
              <p:nvPr/>
            </p:nvSpPr>
            <p:spPr>
              <a:xfrm>
                <a:off x="9116434" y="3672570"/>
                <a:ext cx="1133066" cy="369332"/>
              </a:xfrm>
              <a:prstGeom prst="rect">
                <a:avLst/>
              </a:prstGeom>
              <a:blipFill>
                <a:blip r:embed="rId8"/>
                <a:stretch>
                  <a:fillRect b="-1290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93460632-41F6-D4D9-D9AF-257A9AE20A6C}"/>
                  </a:ext>
                </a:extLst>
              </p:cNvPr>
              <p:cNvSpPr txBox="1"/>
              <p:nvPr/>
            </p:nvSpPr>
            <p:spPr>
              <a:xfrm>
                <a:off x="10348142" y="5127555"/>
                <a:ext cx="11022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𝑊𝐴</m:t>
                      </m:r>
                      <m:r>
                        <a:rPr lang="en-US" b="0" i="1" smtClean="0">
                          <a:latin typeface="Cambria Math" panose="02040503050406030204" pitchFamily="18" charset="0"/>
                        </a:rPr>
                        <m:t>(∙;5)</m:t>
                      </m:r>
                    </m:oMath>
                  </m:oMathPara>
                </a14:m>
                <a:endParaRPr lang="en-US" dirty="0"/>
              </a:p>
            </p:txBody>
          </p:sp>
        </mc:Choice>
        <mc:Fallback>
          <p:sp>
            <p:nvSpPr>
              <p:cNvPr id="14" name="TextBox 13">
                <a:extLst>
                  <a:ext uri="{FF2B5EF4-FFF2-40B4-BE49-F238E27FC236}">
                    <a16:creationId xmlns:a16="http://schemas.microsoft.com/office/drawing/2014/main" id="{93460632-41F6-D4D9-D9AF-257A9AE20A6C}"/>
                  </a:ext>
                </a:extLst>
              </p:cNvPr>
              <p:cNvSpPr txBox="1">
                <a:spLocks noRot="1" noChangeAspect="1" noMove="1" noResize="1" noEditPoints="1" noAdjustHandles="1" noChangeArrowheads="1" noChangeShapeType="1" noTextEdit="1"/>
              </p:cNvSpPr>
              <p:nvPr/>
            </p:nvSpPr>
            <p:spPr>
              <a:xfrm>
                <a:off x="10348142" y="5127555"/>
                <a:ext cx="1102225" cy="369332"/>
              </a:xfrm>
              <a:prstGeom prst="rect">
                <a:avLst/>
              </a:prstGeom>
              <a:blipFill>
                <a:blip r:embed="rId9"/>
                <a:stretch>
                  <a:fillRect b="-166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8D860F68-B2C9-8744-5FB7-8580C5CA0766}"/>
              </a:ext>
            </a:extLst>
          </p:cNvPr>
          <p:cNvSpPr txBox="1"/>
          <p:nvPr/>
        </p:nvSpPr>
        <p:spPr>
          <a:xfrm>
            <a:off x="7901654" y="4502724"/>
            <a:ext cx="851515" cy="369332"/>
          </a:xfrm>
          <a:prstGeom prst="rect">
            <a:avLst/>
          </a:prstGeom>
          <a:noFill/>
        </p:spPr>
        <p:txBody>
          <a:bodyPr wrap="none" rtlCol="0">
            <a:spAutoFit/>
          </a:bodyPr>
          <a:lstStyle/>
          <a:p>
            <a:r>
              <a:rPr lang="en-US" dirty="0"/>
              <a:t>HPWL</a:t>
            </a:r>
          </a:p>
        </p:txBody>
      </p:sp>
    </p:spTree>
    <p:extLst>
      <p:ext uri="{BB962C8B-B14F-4D97-AF65-F5344CB8AC3E}">
        <p14:creationId xmlns:p14="http://schemas.microsoft.com/office/powerpoint/2010/main" val="366237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3" grpId="0"/>
      <p:bldP spid="14"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9F53B-AF52-9A13-DBD3-714BBC9C2336}"/>
              </a:ext>
            </a:extLst>
          </p:cNvPr>
          <p:cNvSpPr>
            <a:spLocks noGrp="1"/>
          </p:cNvSpPr>
          <p:nvPr>
            <p:ph type="title"/>
          </p:nvPr>
        </p:nvSpPr>
        <p:spPr/>
        <p:txBody>
          <a:bodyPr/>
          <a:lstStyle/>
          <a:p>
            <a:r>
              <a:rPr lang="en-US" dirty="0"/>
              <a:t>Nonlinear Placement</a:t>
            </a:r>
          </a:p>
        </p:txBody>
      </p:sp>
      <p:sp>
        <p:nvSpPr>
          <p:cNvPr id="3" name="Content Placeholder 2">
            <a:extLst>
              <a:ext uri="{FF2B5EF4-FFF2-40B4-BE49-F238E27FC236}">
                <a16:creationId xmlns:a16="http://schemas.microsoft.com/office/drawing/2014/main" id="{165681BA-0AB1-14C7-55C1-D355CF459C72}"/>
              </a:ext>
            </a:extLst>
          </p:cNvPr>
          <p:cNvSpPr>
            <a:spLocks noGrp="1"/>
          </p:cNvSpPr>
          <p:nvPr>
            <p:ph idx="1"/>
          </p:nvPr>
        </p:nvSpPr>
        <p:spPr/>
        <p:txBody>
          <a:bodyPr>
            <a:normAutofit/>
          </a:bodyPr>
          <a:lstStyle/>
          <a:p>
            <a:r>
              <a:rPr lang="en-US" sz="2400" dirty="0"/>
              <a:t>Chen, Tung-</a:t>
            </a:r>
            <a:r>
              <a:rPr lang="en-US" sz="2400" dirty="0" err="1"/>
              <a:t>Chieh</a:t>
            </a:r>
            <a:r>
              <a:rPr lang="en-US" sz="2400" dirty="0"/>
              <a:t>, et al. "</a:t>
            </a:r>
            <a:r>
              <a:rPr lang="en-US" sz="2400" dirty="0">
                <a:hlinkClick r:id="rId3"/>
              </a:rPr>
              <a:t>NTUplace: A ratio partitioning based placement algorithm for large-scale mixed-size designs.</a:t>
            </a:r>
            <a:r>
              <a:rPr lang="en-US" sz="2400" dirty="0"/>
              <a:t>" ISPD 2005</a:t>
            </a:r>
          </a:p>
          <a:p>
            <a:r>
              <a:rPr lang="en-US" sz="2400" dirty="0"/>
              <a:t>Chen, Tung-</a:t>
            </a:r>
            <a:r>
              <a:rPr lang="en-US" sz="2400" dirty="0" err="1"/>
              <a:t>Chieh</a:t>
            </a:r>
            <a:r>
              <a:rPr lang="en-US" sz="2400" dirty="0"/>
              <a:t>, et al. "</a:t>
            </a:r>
            <a:r>
              <a:rPr lang="en-US" sz="2400" dirty="0">
                <a:hlinkClick r:id="rId4"/>
              </a:rPr>
              <a:t>NTUplace3: An analytical placer for large-scale mixed-size designs with preplaced blocks and density constraints.</a:t>
            </a:r>
            <a:r>
              <a:rPr lang="en-US" sz="2400" dirty="0"/>
              <a:t>" IEEE TCAD 2008.</a:t>
            </a:r>
          </a:p>
          <a:p>
            <a:r>
              <a:rPr lang="en-US" sz="2400" dirty="0"/>
              <a:t>Hsu, Meng-Kai, et al. "</a:t>
            </a:r>
            <a:r>
              <a:rPr lang="en-US" sz="2400" dirty="0">
                <a:hlinkClick r:id="rId5"/>
              </a:rPr>
              <a:t>NTUplace4h: A novel routability-driven placement algorithm for hierarchical mixed-size circuit designs.</a:t>
            </a:r>
            <a:r>
              <a:rPr lang="en-US" sz="2400" dirty="0"/>
              <a:t>" IEEE TCAD 2014</a:t>
            </a:r>
          </a:p>
          <a:p>
            <a:r>
              <a:rPr lang="en-US" sz="2400" dirty="0"/>
              <a:t>Huang, Chau-Chin, et al. "</a:t>
            </a:r>
            <a:r>
              <a:rPr lang="en-US" sz="2400" dirty="0">
                <a:hlinkClick r:id="rId6"/>
              </a:rPr>
              <a:t>NTUplace4dr: a detailed-routing-driven placer for mixed-size circuit designs with technology and region constraints.</a:t>
            </a:r>
            <a:r>
              <a:rPr lang="en-US" sz="2400" dirty="0"/>
              <a:t>" IEEE TCAD 2017</a:t>
            </a:r>
          </a:p>
          <a:p>
            <a:endParaRPr lang="en-US" sz="2400" dirty="0"/>
          </a:p>
        </p:txBody>
      </p:sp>
    </p:spTree>
    <p:extLst>
      <p:ext uri="{BB962C8B-B14F-4D97-AF65-F5344CB8AC3E}">
        <p14:creationId xmlns:p14="http://schemas.microsoft.com/office/powerpoint/2010/main" val="4098327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A67CE-E500-D0BB-D96D-F6E0799BCC40}"/>
              </a:ext>
            </a:extLst>
          </p:cNvPr>
          <p:cNvSpPr>
            <a:spLocks noGrp="1"/>
          </p:cNvSpPr>
          <p:nvPr>
            <p:ph type="title"/>
          </p:nvPr>
        </p:nvSpPr>
        <p:spPr/>
        <p:txBody>
          <a:bodyPr/>
          <a:lstStyle/>
          <a:p>
            <a:r>
              <a:rPr lang="en-US" dirty="0"/>
              <a:t>Density Penalty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F686AF1-A35D-0D0C-A18A-3DB0530275B7}"/>
                  </a:ext>
                </a:extLst>
              </p:cNvPr>
              <p:cNvSpPr>
                <a:spLocks noGrp="1"/>
              </p:cNvSpPr>
              <p:nvPr>
                <p:ph idx="1"/>
              </p:nvPr>
            </p:nvSpPr>
            <p:spPr/>
            <p:txBody>
              <a:bodyPr/>
              <a:lstStyle/>
              <a:p>
                <a:r>
                  <a:rPr lang="en-US" b="1" dirty="0"/>
                  <a:t>Potential function for standard cells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𝑥</m:t>
                        </m:r>
                      </m:sub>
                    </m:sSub>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oMath>
                </a14:m>
                <a:r>
                  <a:rPr lang="en-US" b="0" i="1" dirty="0">
                    <a:latin typeface="Cambria Math" panose="02040503050406030204" pitchFamily="18" charset="0"/>
                  </a:rPr>
                  <a:t> </a:t>
                </a:r>
                <a:r>
                  <a:rPr lang="en-US" dirty="0"/>
                  <a:t>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𝑦</m:t>
                        </m:r>
                      </m:sub>
                    </m:sSub>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oMath>
                </a14:m>
                <a:r>
                  <a:rPr lang="en-US" dirty="0"/>
                  <a:t> are the overlap functions between bin </a:t>
                </a:r>
                <a14:m>
                  <m:oMath xmlns:m="http://schemas.openxmlformats.org/officeDocument/2006/math">
                    <m:r>
                      <a:rPr lang="en-US" i="1" dirty="0" smtClean="0">
                        <a:latin typeface="Cambria Math" panose="02040503050406030204" pitchFamily="18" charset="0"/>
                      </a:rPr>
                      <m:t>𝑏</m:t>
                    </m:r>
                  </m:oMath>
                </a14:m>
                <a:r>
                  <a:rPr lang="en-US" dirty="0"/>
                  <a:t> and cell </a:t>
                </a:r>
                <a14:m>
                  <m:oMath xmlns:m="http://schemas.openxmlformats.org/officeDocument/2006/math">
                    <m:r>
                      <a:rPr lang="en-US" i="1" dirty="0" smtClean="0">
                        <a:latin typeface="Cambria Math" panose="02040503050406030204" pitchFamily="18" charset="0"/>
                      </a:rPr>
                      <m:t>𝑣</m:t>
                    </m:r>
                  </m:oMath>
                </a14:m>
                <a:endParaRPr lang="en-US" b="0"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r>
                          <a:rPr lang="en-US" b="1" i="1" smtClean="0">
                            <a:latin typeface="Cambria Math" panose="02040503050406030204" pitchFamily="18" charset="0"/>
                          </a:rPr>
                          <m:t>𝒙</m:t>
                        </m:r>
                        <m:r>
                          <a:rPr lang="en-US" b="0" i="1" smtClean="0">
                            <a:latin typeface="Cambria Math" panose="02040503050406030204" pitchFamily="18" charset="0"/>
                          </a:rPr>
                          <m:t>,</m:t>
                        </m:r>
                        <m:r>
                          <a:rPr lang="en-US" b="1" i="1" smtClean="0">
                            <a:latin typeface="Cambria Math" panose="02040503050406030204" pitchFamily="18" charset="0"/>
                          </a:rPr>
                          <m:t>𝒚</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𝑥</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 </m:t>
                            </m:r>
                            <m:r>
                              <a:rPr lang="en-US" b="0" i="1" smtClean="0">
                                <a:latin typeface="Cambria Math" panose="02040503050406030204" pitchFamily="18" charset="0"/>
                              </a:rPr>
                              <m:t>𝑣</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𝑦</m:t>
                            </m:r>
                          </m:sub>
                        </m:sSub>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e>
                    </m:nary>
                  </m:oMath>
                </a14:m>
                <a:endParaRPr lang="en-US" dirty="0"/>
              </a:p>
              <a:p>
                <a:endParaRPr lang="en-US" dirty="0"/>
              </a:p>
            </p:txBody>
          </p:sp>
        </mc:Choice>
        <mc:Fallback>
          <p:sp>
            <p:nvSpPr>
              <p:cNvPr id="3" name="Content Placeholder 2">
                <a:extLst>
                  <a:ext uri="{FF2B5EF4-FFF2-40B4-BE49-F238E27FC236}">
                    <a16:creationId xmlns:a16="http://schemas.microsoft.com/office/drawing/2014/main" id="{DF686AF1-A35D-0D0C-A18A-3DB0530275B7}"/>
                  </a:ext>
                </a:extLst>
              </p:cNvPr>
              <p:cNvSpPr>
                <a:spLocks noGrp="1" noRot="1" noChangeAspect="1" noMove="1" noResize="1" noEditPoints="1" noAdjustHandles="1" noChangeArrowheads="1" noChangeShapeType="1" noTextEdit="1"/>
              </p:cNvSpPr>
              <p:nvPr>
                <p:ph idx="1"/>
              </p:nvPr>
            </p:nvSpPr>
            <p:spPr>
              <a:blipFill>
                <a:blip r:embed="rId3"/>
                <a:stretch>
                  <a:fillRect l="-1086" t="-215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9F84554-5CD2-DF4A-541E-F0E86B17BBF2}"/>
              </a:ext>
            </a:extLst>
          </p:cNvPr>
          <p:cNvPicPr>
            <a:picLocks noChangeAspect="1"/>
          </p:cNvPicPr>
          <p:nvPr/>
        </p:nvPicPr>
        <p:blipFill>
          <a:blip r:embed="rId4"/>
          <a:stretch>
            <a:fillRect/>
          </a:stretch>
        </p:blipFill>
        <p:spPr>
          <a:xfrm>
            <a:off x="7610661" y="2405473"/>
            <a:ext cx="3622933" cy="3622933"/>
          </a:xfrm>
          <a:prstGeom prst="rect">
            <a:avLst/>
          </a:prstGeom>
        </p:spPr>
      </p:pic>
      <p:pic>
        <p:nvPicPr>
          <p:cNvPr id="5" name="Picture 4">
            <a:extLst>
              <a:ext uri="{FF2B5EF4-FFF2-40B4-BE49-F238E27FC236}">
                <a16:creationId xmlns:a16="http://schemas.microsoft.com/office/drawing/2014/main" id="{5D3D41D6-80E7-67D6-352F-403F88EFF218}"/>
              </a:ext>
            </a:extLst>
          </p:cNvPr>
          <p:cNvPicPr>
            <a:picLocks noChangeAspect="1"/>
          </p:cNvPicPr>
          <p:nvPr/>
        </p:nvPicPr>
        <p:blipFill>
          <a:blip r:embed="rId5"/>
          <a:stretch>
            <a:fillRect/>
          </a:stretch>
        </p:blipFill>
        <p:spPr>
          <a:xfrm>
            <a:off x="7611808" y="2406046"/>
            <a:ext cx="3621786" cy="3621786"/>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1AD024A4-F8D8-06D6-004A-0FDDDF2B7FD1}"/>
                  </a:ext>
                </a:extLst>
              </p:cNvPr>
              <p:cNvSpPr txBox="1"/>
              <p:nvPr/>
            </p:nvSpPr>
            <p:spPr>
              <a:xfrm>
                <a:off x="9431855" y="4168299"/>
                <a:ext cx="3805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oMath>
                  </m:oMathPara>
                </a14:m>
                <a:endParaRPr lang="en-US" dirty="0"/>
              </a:p>
            </p:txBody>
          </p:sp>
        </mc:Choice>
        <mc:Fallback>
          <p:sp>
            <p:nvSpPr>
              <p:cNvPr id="6" name="TextBox 5">
                <a:extLst>
                  <a:ext uri="{FF2B5EF4-FFF2-40B4-BE49-F238E27FC236}">
                    <a16:creationId xmlns:a16="http://schemas.microsoft.com/office/drawing/2014/main" id="{1AD024A4-F8D8-06D6-004A-0FDDDF2B7FD1}"/>
                  </a:ext>
                </a:extLst>
              </p:cNvPr>
              <p:cNvSpPr txBox="1">
                <a:spLocks noRot="1" noChangeAspect="1" noMove="1" noResize="1" noEditPoints="1" noAdjustHandles="1" noChangeArrowheads="1" noChangeShapeType="1" noTextEdit="1"/>
              </p:cNvSpPr>
              <p:nvPr/>
            </p:nvSpPr>
            <p:spPr>
              <a:xfrm>
                <a:off x="9431855" y="4168299"/>
                <a:ext cx="380552" cy="369332"/>
              </a:xfrm>
              <a:prstGeom prst="rect">
                <a:avLst/>
              </a:prstGeom>
              <a:blipFill>
                <a:blip r:embed="rId6"/>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D0FB4F9F-EC50-039D-2C74-2FA86B0BD4E8}"/>
              </a:ext>
            </a:extLst>
          </p:cNvPr>
          <p:cNvPicPr>
            <a:picLocks noChangeAspect="1"/>
          </p:cNvPicPr>
          <p:nvPr/>
        </p:nvPicPr>
        <p:blipFill>
          <a:blip r:embed="rId7"/>
          <a:stretch>
            <a:fillRect/>
          </a:stretch>
        </p:blipFill>
        <p:spPr>
          <a:xfrm>
            <a:off x="903252" y="2927000"/>
            <a:ext cx="3074163" cy="1801661"/>
          </a:xfrm>
          <a:prstGeom prst="rect">
            <a:avLst/>
          </a:prstGeom>
        </p:spPr>
      </p:pic>
      <p:sp>
        <p:nvSpPr>
          <p:cNvPr id="8" name="TextBox 7">
            <a:extLst>
              <a:ext uri="{FF2B5EF4-FFF2-40B4-BE49-F238E27FC236}">
                <a16:creationId xmlns:a16="http://schemas.microsoft.com/office/drawing/2014/main" id="{61A3B88A-B523-7270-0EFE-D55C899E3829}"/>
              </a:ext>
            </a:extLst>
          </p:cNvPr>
          <p:cNvSpPr txBox="1"/>
          <p:nvPr/>
        </p:nvSpPr>
        <p:spPr>
          <a:xfrm>
            <a:off x="1439931" y="4728661"/>
            <a:ext cx="1441420" cy="646331"/>
          </a:xfrm>
          <a:prstGeom prst="rect">
            <a:avLst/>
          </a:prstGeom>
          <a:noFill/>
        </p:spPr>
        <p:txBody>
          <a:bodyPr wrap="none" rtlCol="0">
            <a:spAutoFit/>
          </a:bodyPr>
          <a:lstStyle/>
          <a:p>
            <a:r>
              <a:rPr lang="en-US" dirty="0"/>
              <a:t>Non-smooth</a:t>
            </a:r>
          </a:p>
          <a:p>
            <a:r>
              <a:rPr lang="en-US" dirty="0"/>
              <a:t>Non-convex</a:t>
            </a:r>
          </a:p>
        </p:txBody>
      </p:sp>
      <p:pic>
        <p:nvPicPr>
          <p:cNvPr id="9" name="Picture 8">
            <a:extLst>
              <a:ext uri="{FF2B5EF4-FFF2-40B4-BE49-F238E27FC236}">
                <a16:creationId xmlns:a16="http://schemas.microsoft.com/office/drawing/2014/main" id="{104FD26C-79C7-5730-1D41-2B2CAB5CC18C}"/>
              </a:ext>
            </a:extLst>
          </p:cNvPr>
          <p:cNvPicPr>
            <a:picLocks noChangeAspect="1"/>
          </p:cNvPicPr>
          <p:nvPr/>
        </p:nvPicPr>
        <p:blipFill>
          <a:blip r:embed="rId8"/>
          <a:stretch>
            <a:fillRect/>
          </a:stretch>
        </p:blipFill>
        <p:spPr>
          <a:xfrm>
            <a:off x="4296882" y="2928011"/>
            <a:ext cx="2876550" cy="1682750"/>
          </a:xfrm>
          <a:prstGeom prst="rect">
            <a:avLst/>
          </a:prstGeom>
        </p:spPr>
      </p:pic>
      <p:sp>
        <p:nvSpPr>
          <p:cNvPr id="10" name="TextBox 9">
            <a:extLst>
              <a:ext uri="{FF2B5EF4-FFF2-40B4-BE49-F238E27FC236}">
                <a16:creationId xmlns:a16="http://schemas.microsoft.com/office/drawing/2014/main" id="{E8BC0CE5-868D-943F-2AF4-31AD637467C5}"/>
              </a:ext>
            </a:extLst>
          </p:cNvPr>
          <p:cNvSpPr txBox="1"/>
          <p:nvPr/>
        </p:nvSpPr>
        <p:spPr>
          <a:xfrm>
            <a:off x="4597343" y="4810785"/>
            <a:ext cx="2403222" cy="369332"/>
          </a:xfrm>
          <a:prstGeom prst="rect">
            <a:avLst/>
          </a:prstGeom>
          <a:noFill/>
        </p:spPr>
        <p:txBody>
          <a:bodyPr wrap="none" rtlCol="0">
            <a:spAutoFit/>
          </a:bodyPr>
          <a:lstStyle/>
          <a:p>
            <a:r>
              <a:rPr lang="en-US" dirty="0"/>
              <a:t>Bell-shape smoothing</a:t>
            </a:r>
          </a:p>
        </p:txBody>
      </p:sp>
    </p:spTree>
    <p:extLst>
      <p:ext uri="{BB962C8B-B14F-4D97-AF65-F5344CB8AC3E}">
        <p14:creationId xmlns:p14="http://schemas.microsoft.com/office/powerpoint/2010/main" val="2283854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912DB-03B1-B584-362E-B3A5A486B858}"/>
              </a:ext>
            </a:extLst>
          </p:cNvPr>
          <p:cNvSpPr>
            <a:spLocks noGrp="1"/>
          </p:cNvSpPr>
          <p:nvPr>
            <p:ph type="title"/>
          </p:nvPr>
        </p:nvSpPr>
        <p:spPr/>
        <p:txBody>
          <a:bodyPr/>
          <a:lstStyle/>
          <a:p>
            <a:r>
              <a:rPr lang="en-US" dirty="0"/>
              <a:t>Bell Function Examples</a:t>
            </a:r>
          </a:p>
        </p:txBody>
      </p:sp>
      <p:pic>
        <p:nvPicPr>
          <p:cNvPr id="12" name="Content Placeholder 11">
            <a:extLst>
              <a:ext uri="{FF2B5EF4-FFF2-40B4-BE49-F238E27FC236}">
                <a16:creationId xmlns:a16="http://schemas.microsoft.com/office/drawing/2014/main" id="{ED4CF052-7384-365C-7300-CCC7C874B6C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466850"/>
            <a:ext cx="6072165" cy="4710113"/>
          </a:xfrm>
        </p:spPr>
      </p:pic>
      <p:pic>
        <p:nvPicPr>
          <p:cNvPr id="1026" name="Picture 2">
            <a:extLst>
              <a:ext uri="{FF2B5EF4-FFF2-40B4-BE49-F238E27FC236}">
                <a16:creationId xmlns:a16="http://schemas.microsoft.com/office/drawing/2014/main" id="{3825C115-AB39-A3A1-ECCA-7D087B39E7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800" y="1383505"/>
            <a:ext cx="38100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5409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D64FA4D-D631-D38E-F4B9-0AF43AC416F6}"/>
              </a:ext>
            </a:extLst>
          </p:cNvPr>
          <p:cNvSpPr/>
          <p:nvPr/>
        </p:nvSpPr>
        <p:spPr>
          <a:xfrm>
            <a:off x="4315673" y="2961195"/>
            <a:ext cx="7038127" cy="3215767"/>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485A5E-6170-B973-85D8-B2B0A35EF006}"/>
              </a:ext>
            </a:extLst>
          </p:cNvPr>
          <p:cNvSpPr>
            <a:spLocks noGrp="1"/>
          </p:cNvSpPr>
          <p:nvPr>
            <p:ph type="title"/>
          </p:nvPr>
        </p:nvSpPr>
        <p:spPr/>
        <p:txBody>
          <a:bodyPr/>
          <a:lstStyle/>
          <a:p>
            <a:r>
              <a:rPr lang="en-US" dirty="0"/>
              <a:t>Density Penalty (cont’d)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E23215-6515-0766-1398-DFD0420C0DA4}"/>
                  </a:ext>
                </a:extLst>
              </p:cNvPr>
              <p:cNvSpPr>
                <a:spLocks noGrp="1"/>
              </p:cNvSpPr>
              <p:nvPr>
                <p:ph idx="1"/>
              </p:nvPr>
            </p:nvSpPr>
            <p:spPr/>
            <p:txBody>
              <a:bodyPr/>
              <a:lstStyle/>
              <a:p>
                <a:r>
                  <a:rPr lang="en-US" dirty="0"/>
                  <a:t>Potential function for standard cells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𝑥</m:t>
                        </m:r>
                      </m:sub>
                    </m:sSub>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oMath>
                </a14:m>
                <a:r>
                  <a:rPr lang="en-US" b="0" i="1" dirty="0">
                    <a:latin typeface="Cambria Math" panose="02040503050406030204" pitchFamily="18" charset="0"/>
                  </a:rPr>
                  <a:t> </a:t>
                </a:r>
                <a:r>
                  <a:rPr lang="en-US" dirty="0"/>
                  <a:t>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𝑦</m:t>
                        </m:r>
                      </m:sub>
                    </m:sSub>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oMath>
                </a14:m>
                <a:r>
                  <a:rPr lang="en-US" dirty="0"/>
                  <a:t> are the overlap functions between bin </a:t>
                </a:r>
                <a14:m>
                  <m:oMath xmlns:m="http://schemas.openxmlformats.org/officeDocument/2006/math">
                    <m:r>
                      <a:rPr lang="en-US" i="1" dirty="0" smtClean="0">
                        <a:latin typeface="Cambria Math" panose="02040503050406030204" pitchFamily="18" charset="0"/>
                      </a:rPr>
                      <m:t>𝑏</m:t>
                    </m:r>
                  </m:oMath>
                </a14:m>
                <a:r>
                  <a:rPr lang="en-US" dirty="0"/>
                  <a:t> and cell </a:t>
                </a:r>
                <a14:m>
                  <m:oMath xmlns:m="http://schemas.openxmlformats.org/officeDocument/2006/math">
                    <m:r>
                      <a:rPr lang="en-US" i="1" dirty="0" smtClean="0">
                        <a:latin typeface="Cambria Math" panose="02040503050406030204" pitchFamily="18" charset="0"/>
                      </a:rPr>
                      <m:t>𝑣</m:t>
                    </m:r>
                  </m:oMath>
                </a14:m>
                <a:endParaRPr lang="en-US" b="0"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r>
                          <a:rPr lang="en-US" b="1" i="1" smtClean="0">
                            <a:latin typeface="Cambria Math" panose="02040503050406030204" pitchFamily="18" charset="0"/>
                          </a:rPr>
                          <m:t>𝒙</m:t>
                        </m:r>
                        <m:r>
                          <a:rPr lang="en-US" b="0" i="1" smtClean="0">
                            <a:latin typeface="Cambria Math" panose="02040503050406030204" pitchFamily="18" charset="0"/>
                          </a:rPr>
                          <m:t>,</m:t>
                        </m:r>
                        <m:r>
                          <a:rPr lang="en-US" b="1" i="1" smtClean="0">
                            <a:latin typeface="Cambria Math" panose="02040503050406030204" pitchFamily="18" charset="0"/>
                          </a:rPr>
                          <m:t>𝒚</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𝑥</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 </m:t>
                            </m:r>
                            <m:r>
                              <a:rPr lang="en-US" b="0" i="1" smtClean="0">
                                <a:latin typeface="Cambria Math" panose="02040503050406030204" pitchFamily="18" charset="0"/>
                              </a:rPr>
                              <m:t>𝑣</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𝑦</m:t>
                            </m:r>
                          </m:sub>
                        </m:sSub>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e>
                    </m:nary>
                  </m:oMath>
                </a14:m>
                <a:endParaRPr lang="en-US" dirty="0"/>
              </a:p>
              <a:p>
                <a:endParaRPr lang="en-US" dirty="0"/>
              </a:p>
            </p:txBody>
          </p:sp>
        </mc:Choice>
        <mc:Fallback>
          <p:sp>
            <p:nvSpPr>
              <p:cNvPr id="3" name="Content Placeholder 2">
                <a:extLst>
                  <a:ext uri="{FF2B5EF4-FFF2-40B4-BE49-F238E27FC236}">
                    <a16:creationId xmlns:a16="http://schemas.microsoft.com/office/drawing/2014/main" id="{0CE23215-6515-0766-1398-DFD0420C0DA4}"/>
                  </a:ext>
                </a:extLst>
              </p:cNvPr>
              <p:cNvSpPr>
                <a:spLocks noGrp="1" noRot="1" noChangeAspect="1" noMove="1" noResize="1" noEditPoints="1" noAdjustHandles="1" noChangeArrowheads="1" noChangeShapeType="1" noTextEdit="1"/>
              </p:cNvSpPr>
              <p:nvPr>
                <p:ph idx="1"/>
              </p:nvPr>
            </p:nvSpPr>
            <p:spPr>
              <a:blipFill>
                <a:blip r:embed="rId3"/>
                <a:stretch>
                  <a:fillRect l="-1086" t="-215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52C6A528-B4B9-0928-46F4-7F0B83BEEDCF}"/>
              </a:ext>
            </a:extLst>
          </p:cNvPr>
          <p:cNvPicPr>
            <a:picLocks noChangeAspect="1"/>
          </p:cNvPicPr>
          <p:nvPr/>
        </p:nvPicPr>
        <p:blipFill>
          <a:blip r:embed="rId4"/>
          <a:stretch>
            <a:fillRect/>
          </a:stretch>
        </p:blipFill>
        <p:spPr>
          <a:xfrm>
            <a:off x="838200" y="2928011"/>
            <a:ext cx="2876550" cy="1682750"/>
          </a:xfrm>
          <a:prstGeom prst="rect">
            <a:avLst/>
          </a:prstGeom>
        </p:spPr>
      </p:pic>
      <p:sp>
        <p:nvSpPr>
          <p:cNvPr id="8" name="TextBox 7">
            <a:extLst>
              <a:ext uri="{FF2B5EF4-FFF2-40B4-BE49-F238E27FC236}">
                <a16:creationId xmlns:a16="http://schemas.microsoft.com/office/drawing/2014/main" id="{D2796A49-E597-6D24-F89C-9FDD79915774}"/>
              </a:ext>
            </a:extLst>
          </p:cNvPr>
          <p:cNvSpPr txBox="1"/>
          <p:nvPr/>
        </p:nvSpPr>
        <p:spPr>
          <a:xfrm>
            <a:off x="1070235" y="4581031"/>
            <a:ext cx="2403222" cy="369332"/>
          </a:xfrm>
          <a:prstGeom prst="rect">
            <a:avLst/>
          </a:prstGeom>
          <a:noFill/>
        </p:spPr>
        <p:txBody>
          <a:bodyPr wrap="none" rtlCol="0">
            <a:spAutoFit/>
          </a:bodyPr>
          <a:lstStyle/>
          <a:p>
            <a:r>
              <a:rPr lang="en-US" dirty="0"/>
              <a:t>Bell-shape smoothing</a:t>
            </a:r>
          </a:p>
        </p:txBody>
      </p:sp>
      <p:pic>
        <p:nvPicPr>
          <p:cNvPr id="12" name="Picture 11">
            <a:extLst>
              <a:ext uri="{FF2B5EF4-FFF2-40B4-BE49-F238E27FC236}">
                <a16:creationId xmlns:a16="http://schemas.microsoft.com/office/drawing/2014/main" id="{37FCCC18-7AE3-BC60-9781-9746C734E468}"/>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62223"/>
          <a:stretch/>
        </p:blipFill>
        <p:spPr>
          <a:xfrm>
            <a:off x="4436560" y="4602598"/>
            <a:ext cx="3855147" cy="1574364"/>
          </a:xfrm>
          <a:prstGeom prst="rect">
            <a:avLst/>
          </a:prstGeom>
        </p:spPr>
      </p:pic>
      <p:pic>
        <p:nvPicPr>
          <p:cNvPr id="13" name="Picture 12">
            <a:extLst>
              <a:ext uri="{FF2B5EF4-FFF2-40B4-BE49-F238E27FC236}">
                <a16:creationId xmlns:a16="http://schemas.microsoft.com/office/drawing/2014/main" id="{7C66A4DB-E379-CE91-69F4-196D85D2B759}"/>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r="37826" b="21972"/>
          <a:stretch/>
        </p:blipFill>
        <p:spPr>
          <a:xfrm>
            <a:off x="4315673" y="2961195"/>
            <a:ext cx="7038127" cy="1362672"/>
          </a:xfrm>
          <a:prstGeom prst="rect">
            <a:avLst/>
          </a:prstGeom>
        </p:spPr>
      </p:pic>
      <p:sp>
        <p:nvSpPr>
          <p:cNvPr id="16" name="TextBox 15">
            <a:extLst>
              <a:ext uri="{FF2B5EF4-FFF2-40B4-BE49-F238E27FC236}">
                <a16:creationId xmlns:a16="http://schemas.microsoft.com/office/drawing/2014/main" id="{51EF9BB6-7328-A23C-138D-9E6FED5612F9}"/>
              </a:ext>
            </a:extLst>
          </p:cNvPr>
          <p:cNvSpPr txBox="1"/>
          <p:nvPr/>
        </p:nvSpPr>
        <p:spPr>
          <a:xfrm>
            <a:off x="8735273" y="4688017"/>
            <a:ext cx="2618527" cy="1477328"/>
          </a:xfrm>
          <a:prstGeom prst="rect">
            <a:avLst/>
          </a:prstGeom>
          <a:noFill/>
        </p:spPr>
        <p:txBody>
          <a:bodyPr wrap="square">
            <a:spAutoFit/>
          </a:bodyPr>
          <a:lstStyle/>
          <a:p>
            <a:r>
              <a:rPr lang="en-US" dirty="0"/>
              <a:t>Variables </a:t>
            </a:r>
            <a:r>
              <a:rPr lang="en-US" i="1" dirty="0"/>
              <a:t>dx</a:t>
            </a:r>
            <a:r>
              <a:rPr lang="en-US" dirty="0"/>
              <a:t> (</a:t>
            </a:r>
            <a:r>
              <a:rPr lang="en-US" i="1" dirty="0" err="1"/>
              <a:t>dy</a:t>
            </a:r>
            <a:r>
              <a:rPr lang="en-US" dirty="0"/>
              <a:t>) is the </a:t>
            </a:r>
            <a:r>
              <a:rPr lang="en-US" b="1" dirty="0"/>
              <a:t>absolute</a:t>
            </a:r>
            <a:r>
              <a:rPr lang="en-US" dirty="0"/>
              <a:t> center-to-center distance between cell </a:t>
            </a:r>
            <a:r>
              <a:rPr lang="en-US" i="1" dirty="0"/>
              <a:t>v</a:t>
            </a:r>
            <a:r>
              <a:rPr lang="en-US" dirty="0"/>
              <a:t> and bin </a:t>
            </a:r>
            <a:r>
              <a:rPr lang="en-US" i="1" dirty="0"/>
              <a:t>b</a:t>
            </a:r>
            <a:r>
              <a:rPr lang="en-US" dirty="0"/>
              <a:t> in the </a:t>
            </a:r>
            <a:r>
              <a:rPr lang="en-US" i="1" dirty="0"/>
              <a:t>x</a:t>
            </a:r>
            <a:r>
              <a:rPr lang="en-US" dirty="0"/>
              <a:t> (</a:t>
            </a:r>
            <a:r>
              <a:rPr lang="en-US" i="1" dirty="0"/>
              <a:t>y</a:t>
            </a:r>
            <a:r>
              <a:rPr lang="en-US" dirty="0"/>
              <a:t>) direction</a:t>
            </a:r>
          </a:p>
        </p:txBody>
      </p:sp>
    </p:spTree>
    <p:extLst>
      <p:ext uri="{BB962C8B-B14F-4D97-AF65-F5344CB8AC3E}">
        <p14:creationId xmlns:p14="http://schemas.microsoft.com/office/powerpoint/2010/main" val="1696520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6658871-812A-24C7-938B-7B26B1A57A4F}"/>
              </a:ext>
            </a:extLst>
          </p:cNvPr>
          <p:cNvSpPr/>
          <p:nvPr/>
        </p:nvSpPr>
        <p:spPr>
          <a:xfrm>
            <a:off x="3439886" y="4310744"/>
            <a:ext cx="5979885" cy="523634"/>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2AB0C8-843B-0C86-1D19-5CE7C949BE17}"/>
              </a:ext>
            </a:extLst>
          </p:cNvPr>
          <p:cNvSpPr>
            <a:spLocks noGrp="1"/>
          </p:cNvSpPr>
          <p:nvPr>
            <p:ph type="title"/>
          </p:nvPr>
        </p:nvSpPr>
        <p:spPr/>
        <p:txBody>
          <a:bodyPr/>
          <a:lstStyle/>
          <a:p>
            <a:r>
              <a:rPr lang="en-US" dirty="0"/>
              <a:t>Visualization</a:t>
            </a:r>
          </a:p>
        </p:txBody>
      </p:sp>
      <p:pic>
        <p:nvPicPr>
          <p:cNvPr id="5" name="Content Placeholder 4">
            <a:extLst>
              <a:ext uri="{FF2B5EF4-FFF2-40B4-BE49-F238E27FC236}">
                <a16:creationId xmlns:a16="http://schemas.microsoft.com/office/drawing/2014/main" id="{78356B6C-1AD4-B124-2D72-B73292C6D228}"/>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59436"/>
          <a:stretch/>
        </p:blipFill>
        <p:spPr>
          <a:xfrm>
            <a:off x="838200" y="1487147"/>
            <a:ext cx="5764306" cy="2061596"/>
          </a:xfrm>
        </p:spPr>
      </p:pic>
      <p:pic>
        <p:nvPicPr>
          <p:cNvPr id="7" name="Content Placeholder 4">
            <a:extLst>
              <a:ext uri="{FF2B5EF4-FFF2-40B4-BE49-F238E27FC236}">
                <a16:creationId xmlns:a16="http://schemas.microsoft.com/office/drawing/2014/main" id="{2B7FE39C-570C-BC49-E9F9-86F2764C3363}"/>
              </a:ext>
            </a:extLst>
          </p:cNvPr>
          <p:cNvPicPr>
            <a:picLocks noChangeAspect="1"/>
          </p:cNvPicPr>
          <p:nvPr/>
        </p:nvPicPr>
        <p:blipFill rotWithShape="1">
          <a:blip r:embed="rId3">
            <a:extLst>
              <a:ext uri="{28A0092B-C50C-407E-A947-70E740481C1C}">
                <a14:useLocalDpi xmlns:a14="http://schemas.microsoft.com/office/drawing/2010/main" val="0"/>
              </a:ext>
            </a:extLst>
          </a:blip>
          <a:srcRect t="46917"/>
          <a:stretch/>
        </p:blipFill>
        <p:spPr>
          <a:xfrm>
            <a:off x="6949010" y="1487147"/>
            <a:ext cx="4404790" cy="2061596"/>
          </a:xfrm>
          <a:prstGeom prst="rect">
            <a:avLst/>
          </a:prstGeom>
        </p:spPr>
      </p:pic>
      <p:sp>
        <p:nvSpPr>
          <p:cNvPr id="11" name="Rectangle 10">
            <a:extLst>
              <a:ext uri="{FF2B5EF4-FFF2-40B4-BE49-F238E27FC236}">
                <a16:creationId xmlns:a16="http://schemas.microsoft.com/office/drawing/2014/main" id="{7A090B9A-F516-384C-32C0-853DAC1E0111}"/>
              </a:ext>
            </a:extLst>
          </p:cNvPr>
          <p:cNvSpPr/>
          <p:nvPr/>
        </p:nvSpPr>
        <p:spPr>
          <a:xfrm>
            <a:off x="3439886" y="4834378"/>
            <a:ext cx="6937930" cy="523634"/>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483AAB0-B6DF-B0BF-699B-0DDC90DE61D9}"/>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37826" b="21972"/>
          <a:stretch/>
        </p:blipFill>
        <p:spPr>
          <a:xfrm>
            <a:off x="1543445" y="4022696"/>
            <a:ext cx="8834371" cy="1710448"/>
          </a:xfrm>
          <a:prstGeom prst="rect">
            <a:avLst/>
          </a:prstGeom>
          <a:noFill/>
          <a:ln>
            <a:noFill/>
          </a:ln>
        </p:spPr>
      </p:pic>
    </p:spTree>
    <p:extLst>
      <p:ext uri="{BB962C8B-B14F-4D97-AF65-F5344CB8AC3E}">
        <p14:creationId xmlns:p14="http://schemas.microsoft.com/office/powerpoint/2010/main" val="155099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91B64-6F2E-59A9-40BF-987EBF5E59DA}"/>
              </a:ext>
            </a:extLst>
          </p:cNvPr>
          <p:cNvSpPr>
            <a:spLocks noGrp="1"/>
          </p:cNvSpPr>
          <p:nvPr>
            <p:ph type="title"/>
          </p:nvPr>
        </p:nvSpPr>
        <p:spPr/>
        <p:txBody>
          <a:bodyPr/>
          <a:lstStyle/>
          <a:p>
            <a:r>
              <a:rPr lang="en-US" dirty="0"/>
              <a:t>Density Penalty (cont’d)</a:t>
            </a:r>
          </a:p>
        </p:txBody>
      </p:sp>
      <mc:AlternateContent xmlns:mc="http://schemas.openxmlformats.org/markup-compatibility/2006">
        <mc:Choice xmlns:a14="http://schemas.microsoft.com/office/drawing/2010/main" Requires="a14">
          <p:sp>
            <p:nvSpPr>
              <p:cNvPr id="4" name="Content Placeholder 4">
                <a:extLst>
                  <a:ext uri="{FF2B5EF4-FFF2-40B4-BE49-F238E27FC236}">
                    <a16:creationId xmlns:a16="http://schemas.microsoft.com/office/drawing/2014/main" id="{51058A64-3ABE-E28C-BC46-17F04533B816}"/>
                  </a:ext>
                </a:extLst>
              </p:cNvPr>
              <p:cNvSpPr txBox="1">
                <a:spLocks/>
              </p:cNvSpPr>
              <p:nvPr/>
            </p:nvSpPr>
            <p:spPr>
              <a:xfrm>
                <a:off x="838200" y="1323975"/>
                <a:ext cx="10963275" cy="48529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Potential function for standard cells</a:t>
                </a:r>
              </a:p>
              <a:p>
                <a:pPr lvl="1"/>
                <a:r>
                  <a:rPr lang="en-US" dirty="0"/>
                  <a:t>Smoothed potential function</a:t>
                </a:r>
              </a:p>
              <a:p>
                <a:pPr lvl="1"/>
                <a14:m>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𝑏</m:t>
                            </m:r>
                          </m:sub>
                        </m:sSub>
                      </m:e>
                    </m:acc>
                    <m:d>
                      <m:dPr>
                        <m:ctrlPr>
                          <a:rPr lang="en-US" i="1">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m:t>
                        </m:r>
                        <m:r>
                          <a:rPr lang="en-US" b="1" i="1">
                            <a:latin typeface="Cambria Math" panose="02040503050406030204" pitchFamily="18" charset="0"/>
                          </a:rPr>
                          <m:t>𝒚</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𝑣</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sub>
                      <m:sup/>
                      <m:e>
                        <m:acc>
                          <m:accPr>
                            <m:chr m:val="̂"/>
                            <m:ctrlPr>
                              <a:rPr lang="en-US" i="1" smtClean="0">
                                <a:latin typeface="Cambria Math" panose="02040503050406030204" pitchFamily="18" charset="0"/>
                                <a:ea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𝑥</m:t>
                                </m:r>
                              </m:sub>
                            </m:sSub>
                          </m:e>
                        </m:acc>
                        <m:d>
                          <m:dPr>
                            <m:ctrlPr>
                              <a:rPr lang="en-US" i="1">
                                <a:latin typeface="Cambria Math" panose="02040503050406030204" pitchFamily="18" charset="0"/>
                              </a:rPr>
                            </m:ctrlPr>
                          </m:dPr>
                          <m:e>
                            <m:r>
                              <a:rPr lang="en-US" i="1">
                                <a:latin typeface="Cambria Math" panose="02040503050406030204" pitchFamily="18" charset="0"/>
                              </a:rPr>
                              <m:t>𝑏</m:t>
                            </m:r>
                            <m:r>
                              <a:rPr lang="en-US" i="1">
                                <a:latin typeface="Cambria Math" panose="02040503050406030204" pitchFamily="18" charset="0"/>
                              </a:rPr>
                              <m:t>, </m:t>
                            </m:r>
                            <m:r>
                              <a:rPr lang="en-US" i="1">
                                <a:latin typeface="Cambria Math" panose="02040503050406030204" pitchFamily="18" charset="0"/>
                              </a:rPr>
                              <m:t>𝑣</m:t>
                            </m:r>
                          </m:e>
                        </m:d>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𝑦</m:t>
                                </m:r>
                              </m:sub>
                            </m:sSub>
                          </m:e>
                        </m:acc>
                        <m:r>
                          <a:rPr lang="en-US"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e>
                    </m:nary>
                  </m:oMath>
                </a14:m>
                <a:endParaRPr lang="en-US" dirty="0"/>
              </a:p>
              <a:p>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b="1" i="1">
                                <a:latin typeface="Cambria Math" panose="02040503050406030204" pitchFamily="18" charset="0"/>
                              </a:rPr>
                              <m:t>𝒙</m:t>
                            </m:r>
                            <m:r>
                              <a:rPr lang="en-US" i="1">
                                <a:latin typeface="Cambria Math" panose="02040503050406030204" pitchFamily="18" charset="0"/>
                              </a:rPr>
                              <m:t>,</m:t>
                            </m:r>
                            <m:r>
                              <a:rPr lang="en-US" b="1" i="1">
                                <a:latin typeface="Cambria Math" panose="02040503050406030204" pitchFamily="18" charset="0"/>
                              </a:rPr>
                              <m:t>𝒚</m:t>
                            </m:r>
                          </m:lim>
                        </m:limLow>
                      </m:fName>
                      <m:e>
                        <m:r>
                          <a:rPr lang="en-US" i="1">
                            <a:latin typeface="Cambria Math" panose="02040503050406030204" pitchFamily="18" charset="0"/>
                          </a:rPr>
                          <m:t>  </m:t>
                        </m:r>
                        <m:r>
                          <a:rPr lang="en-US" i="1">
                            <a:latin typeface="Cambria Math" panose="02040503050406030204" pitchFamily="18" charset="0"/>
                          </a:rPr>
                          <m:t>𝑊𝐿</m:t>
                        </m:r>
                        <m:r>
                          <a:rPr lang="en-US" i="1">
                            <a:latin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rPr>
                          <m:t>, </m:t>
                        </m:r>
                        <m:r>
                          <a:rPr lang="en-US" b="1" i="1">
                            <a:latin typeface="Cambria Math" panose="02040503050406030204" pitchFamily="18" charset="0"/>
                          </a:rPr>
                          <m:t>𝒚</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𝜆</m:t>
                        </m:r>
                      </m:e>
                    </m:func>
                    <m:r>
                      <a:rPr lang="en-US" i="1">
                        <a:latin typeface="Cambria Math" panose="02040503050406030204" pitchFamily="18" charset="0"/>
                      </a:rPr>
                      <m:t>𝐷</m:t>
                    </m:r>
                    <m:r>
                      <a:rPr lang="en-US" i="1">
                        <a:latin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rPr>
                      <m:t>,</m:t>
                    </m:r>
                    <m:r>
                      <a:rPr lang="en-US" b="1" i="1">
                        <a:latin typeface="Cambria Math" panose="02040503050406030204" pitchFamily="18" charset="0"/>
                      </a:rPr>
                      <m:t>𝒚</m:t>
                    </m:r>
                    <m:r>
                      <a:rPr lang="en-US" i="1">
                        <a:latin typeface="Cambria Math" panose="02040503050406030204" pitchFamily="18" charset="0"/>
                      </a:rPr>
                      <m:t>)</m:t>
                    </m:r>
                  </m:oMath>
                </a14:m>
                <a:endParaRPr lang="en-US" dirty="0"/>
              </a:p>
              <a:p>
                <a:endParaRPr lang="en-US" dirty="0"/>
              </a:p>
              <a:p>
                <a:pPr marL="0" indent="0">
                  <a:buFont typeface="Arial" panose="020B0604020202020204" pitchFamily="34" charset="0"/>
                  <a:buNone/>
                </a:pPr>
                <a:endParaRPr lang="en-US" dirty="0"/>
              </a:p>
              <a:p>
                <a:r>
                  <a:rPr lang="en-US" dirty="0"/>
                  <a:t>Challenges</a:t>
                </a:r>
              </a:p>
              <a:p>
                <a:pPr lvl="1"/>
                <a:r>
                  <a:rPr lang="en-US" dirty="0"/>
                  <a:t>Gradient only has local view</a:t>
                </a:r>
              </a:p>
              <a:p>
                <a:pPr lvl="1"/>
                <a:r>
                  <a:rPr lang="en-US" dirty="0"/>
                  <a:t>Need multi-level bins</a:t>
                </a:r>
              </a:p>
            </p:txBody>
          </p:sp>
        </mc:Choice>
        <mc:Fallback>
          <p:sp>
            <p:nvSpPr>
              <p:cNvPr id="4" name="Content Placeholder 4">
                <a:extLst>
                  <a:ext uri="{FF2B5EF4-FFF2-40B4-BE49-F238E27FC236}">
                    <a16:creationId xmlns:a16="http://schemas.microsoft.com/office/drawing/2014/main" id="{51058A64-3ABE-E28C-BC46-17F04533B816}"/>
                  </a:ext>
                </a:extLst>
              </p:cNvPr>
              <p:cNvSpPr txBox="1">
                <a:spLocks noRot="1" noChangeAspect="1" noMove="1" noResize="1" noEditPoints="1" noAdjustHandles="1" noChangeArrowheads="1" noChangeShapeType="1" noTextEdit="1"/>
              </p:cNvSpPr>
              <p:nvPr/>
            </p:nvSpPr>
            <p:spPr>
              <a:xfrm>
                <a:off x="838200" y="1323975"/>
                <a:ext cx="10963275" cy="4852988"/>
              </a:xfrm>
              <a:prstGeom prst="rect">
                <a:avLst/>
              </a:prstGeom>
              <a:blipFill>
                <a:blip r:embed="rId3"/>
                <a:stretch>
                  <a:fillRect l="-1042" t="-208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572F2BBA-0875-978E-DC71-6E5C6116A953}"/>
                  </a:ext>
                </a:extLst>
              </p:cNvPr>
              <p:cNvSpPr txBox="1"/>
              <p:nvPr/>
            </p:nvSpPr>
            <p:spPr>
              <a:xfrm>
                <a:off x="2652275" y="3667333"/>
                <a:ext cx="2328971" cy="7645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𝜆</m:t>
                      </m:r>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𝑏</m:t>
                          </m:r>
                        </m:sub>
                        <m:sup/>
                        <m:e>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r>
                                            <a:rPr lang="en-US" i="1">
                                              <a:latin typeface="Cambria Math" panose="02040503050406030204" pitchFamily="18" charset="0"/>
                                              <a:ea typeface="Cambria Math" panose="02040503050406030204" pitchFamily="18" charset="0"/>
                                            </a:rPr>
                                            <m:t>𝑏</m:t>
                                          </m:r>
                                        </m:sub>
                                      </m:sSub>
                                    </m:e>
                                  </m:acc>
                                  <m:d>
                                    <m:dPr>
                                      <m:ctrlPr>
                                        <a:rPr lang="en-US" i="1">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m:t>
                                      </m:r>
                                      <m:r>
                                        <a:rPr lang="en-US" b="1" i="1">
                                          <a:latin typeface="Cambria Math" panose="02040503050406030204" pitchFamily="18" charset="0"/>
                                        </a:rPr>
                                        <m:t>𝒚</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𝑑</m:t>
                                      </m:r>
                                    </m:sub>
                                  </m:sSub>
                                </m:e>
                              </m:d>
                            </m:e>
                            <m:sup>
                              <m:r>
                                <a:rPr lang="en-US" i="1">
                                  <a:latin typeface="Cambria Math" panose="02040503050406030204" pitchFamily="18" charset="0"/>
                                  <a:ea typeface="Cambria Math" panose="02040503050406030204" pitchFamily="18" charset="0"/>
                                </a:rPr>
                                <m:t>2</m:t>
                              </m:r>
                            </m:sup>
                          </m:sSup>
                        </m:e>
                      </m:nary>
                    </m:oMath>
                  </m:oMathPara>
                </a14:m>
                <a:endParaRPr lang="en-US" dirty="0"/>
              </a:p>
            </p:txBody>
          </p:sp>
        </mc:Choice>
        <mc:Fallback>
          <p:sp>
            <p:nvSpPr>
              <p:cNvPr id="5" name="TextBox 4">
                <a:extLst>
                  <a:ext uri="{FF2B5EF4-FFF2-40B4-BE49-F238E27FC236}">
                    <a16:creationId xmlns:a16="http://schemas.microsoft.com/office/drawing/2014/main" id="{572F2BBA-0875-978E-DC71-6E5C6116A953}"/>
                  </a:ext>
                </a:extLst>
              </p:cNvPr>
              <p:cNvSpPr txBox="1">
                <a:spLocks noRot="1" noChangeAspect="1" noMove="1" noResize="1" noEditPoints="1" noAdjustHandles="1" noChangeArrowheads="1" noChangeShapeType="1" noTextEdit="1"/>
              </p:cNvSpPr>
              <p:nvPr/>
            </p:nvSpPr>
            <p:spPr>
              <a:xfrm>
                <a:off x="2652275" y="3667333"/>
                <a:ext cx="2328971" cy="764505"/>
              </a:xfrm>
              <a:prstGeom prst="rect">
                <a:avLst/>
              </a:prstGeom>
              <a:blipFill>
                <a:blip r:embed="rId4"/>
                <a:stretch>
                  <a:fillRect l="-24324" t="-121311" b="-170492"/>
                </a:stretch>
              </a:blipFill>
            </p:spPr>
            <p:txBody>
              <a:bodyPr/>
              <a:lstStyle/>
              <a:p>
                <a:r>
                  <a:rPr lang="en-US">
                    <a:noFill/>
                  </a:rPr>
                  <a:t> </a:t>
                </a:r>
              </a:p>
            </p:txBody>
          </p:sp>
        </mc:Fallback>
      </mc:AlternateContent>
      <p:sp>
        <p:nvSpPr>
          <p:cNvPr id="6" name="Down Arrow 5">
            <a:extLst>
              <a:ext uri="{FF2B5EF4-FFF2-40B4-BE49-F238E27FC236}">
                <a16:creationId xmlns:a16="http://schemas.microsoft.com/office/drawing/2014/main" id="{84A4250A-5BE0-E908-CCA5-CFEB11C41957}"/>
              </a:ext>
            </a:extLst>
          </p:cNvPr>
          <p:cNvSpPr/>
          <p:nvPr/>
        </p:nvSpPr>
        <p:spPr>
          <a:xfrm>
            <a:off x="3680573" y="3304109"/>
            <a:ext cx="272374" cy="3793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BA9B017-6E57-F569-072C-103E641173A7}"/>
              </a:ext>
            </a:extLst>
          </p:cNvPr>
          <p:cNvPicPr>
            <a:picLocks noChangeAspect="1"/>
          </p:cNvPicPr>
          <p:nvPr/>
        </p:nvPicPr>
        <p:blipFill>
          <a:blip r:embed="rId5"/>
          <a:stretch>
            <a:fillRect/>
          </a:stretch>
        </p:blipFill>
        <p:spPr>
          <a:xfrm>
            <a:off x="6388335" y="2199534"/>
            <a:ext cx="4854292" cy="3334491"/>
          </a:xfrm>
          <a:prstGeom prst="rect">
            <a:avLst/>
          </a:prstGeom>
        </p:spPr>
      </p:pic>
      <p:sp>
        <p:nvSpPr>
          <p:cNvPr id="8" name="TextBox 7">
            <a:extLst>
              <a:ext uri="{FF2B5EF4-FFF2-40B4-BE49-F238E27FC236}">
                <a16:creationId xmlns:a16="http://schemas.microsoft.com/office/drawing/2014/main" id="{C4B4C702-3A89-CB7A-C3E0-C98BF8339B04}"/>
              </a:ext>
            </a:extLst>
          </p:cNvPr>
          <p:cNvSpPr txBox="1"/>
          <p:nvPr/>
        </p:nvSpPr>
        <p:spPr>
          <a:xfrm>
            <a:off x="7960118" y="5555684"/>
            <a:ext cx="1710725" cy="369332"/>
          </a:xfrm>
          <a:prstGeom prst="rect">
            <a:avLst/>
          </a:prstGeom>
          <a:noFill/>
        </p:spPr>
        <p:txBody>
          <a:bodyPr wrap="none" rtlCol="0">
            <a:spAutoFit/>
          </a:bodyPr>
          <a:lstStyle/>
          <a:p>
            <a:r>
              <a:rPr lang="en-US" dirty="0"/>
              <a:t>Multi-level bins</a:t>
            </a:r>
          </a:p>
        </p:txBody>
      </p:sp>
    </p:spTree>
    <p:extLst>
      <p:ext uri="{BB962C8B-B14F-4D97-AF65-F5344CB8AC3E}">
        <p14:creationId xmlns:p14="http://schemas.microsoft.com/office/powerpoint/2010/main" val="4222656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D7A3D-9666-529E-DFD5-0947825A1277}"/>
              </a:ext>
            </a:extLst>
          </p:cNvPr>
          <p:cNvSpPr>
            <a:spLocks noGrp="1"/>
          </p:cNvSpPr>
          <p:nvPr>
            <p:ph type="title"/>
          </p:nvPr>
        </p:nvSpPr>
        <p:spPr/>
        <p:txBody>
          <a:bodyPr/>
          <a:lstStyle/>
          <a:p>
            <a:r>
              <a:rPr lang="en-US" dirty="0"/>
              <a:t>Happy Halloween!</a:t>
            </a:r>
          </a:p>
        </p:txBody>
      </p:sp>
      <p:pic>
        <p:nvPicPr>
          <p:cNvPr id="2050" name="Picture 2" descr="r/funny - Trick XOR Treat?">
            <a:extLst>
              <a:ext uri="{FF2B5EF4-FFF2-40B4-BE49-F238E27FC236}">
                <a16:creationId xmlns:a16="http://schemas.microsoft.com/office/drawing/2014/main" id="{2F5C79F1-2EEE-66D2-6443-2E78A68DC29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80894" y="1497624"/>
            <a:ext cx="9830212" cy="487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0034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F87B-A2D3-947B-D3E5-6D0F07366C8F}"/>
              </a:ext>
            </a:extLst>
          </p:cNvPr>
          <p:cNvSpPr>
            <a:spLocks noGrp="1"/>
          </p:cNvSpPr>
          <p:nvPr>
            <p:ph type="title"/>
          </p:nvPr>
        </p:nvSpPr>
        <p:spPr/>
        <p:txBody>
          <a:bodyPr/>
          <a:lstStyle/>
          <a:p>
            <a:r>
              <a:rPr lang="en-US" dirty="0"/>
              <a:t>Density with Fixed Macro</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52E00FB-AF0C-E651-48E2-51A2DF2A53B0}"/>
                  </a:ext>
                </a:extLst>
              </p:cNvPr>
              <p:cNvSpPr>
                <a:spLocks noGrp="1"/>
              </p:cNvSpPr>
              <p:nvPr>
                <p:ph idx="1"/>
              </p:nvPr>
            </p:nvSpPr>
            <p:spPr/>
            <p:txBody>
              <a:bodyPr/>
              <a:lstStyle/>
              <a:p>
                <a:r>
                  <a:rPr lang="en-US" dirty="0"/>
                  <a:t>Potential function for fixed macros</a:t>
                </a:r>
              </a:p>
              <a:p>
                <a:pPr lvl="1"/>
                <a:r>
                  <a:rPr lang="en-US" dirty="0"/>
                  <a:t>Bell-shape smoothing works well for standard cells</a:t>
                </a:r>
              </a:p>
              <a:p>
                <a:pPr lvl="1"/>
                <a:r>
                  <a:rPr lang="en-US" dirty="0"/>
                  <a:t>For fixed macros,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𝐺</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endParaRPr lang="en-US" dirty="0"/>
              </a:p>
              <a:p>
                <a:endParaRPr lang="en-US" dirty="0"/>
              </a:p>
            </p:txBody>
          </p:sp>
        </mc:Choice>
        <mc:Fallback>
          <p:sp>
            <p:nvSpPr>
              <p:cNvPr id="3" name="Content Placeholder 2">
                <a:extLst>
                  <a:ext uri="{FF2B5EF4-FFF2-40B4-BE49-F238E27FC236}">
                    <a16:creationId xmlns:a16="http://schemas.microsoft.com/office/drawing/2014/main" id="{652E00FB-AF0C-E651-48E2-51A2DF2A53B0}"/>
                  </a:ext>
                </a:extLst>
              </p:cNvPr>
              <p:cNvSpPr>
                <a:spLocks noGrp="1" noRot="1" noChangeAspect="1" noMove="1" noResize="1" noEditPoints="1" noAdjustHandles="1" noChangeArrowheads="1" noChangeShapeType="1" noTextEdit="1"/>
              </p:cNvSpPr>
              <p:nvPr>
                <p:ph idx="1"/>
              </p:nvPr>
            </p:nvSpPr>
            <p:spPr>
              <a:blipFill>
                <a:blip r:embed="rId3"/>
                <a:stretch>
                  <a:fillRect l="-1086" t="-215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D5D024A-7E7B-1523-F06C-3ED962D94F0B}"/>
              </a:ext>
            </a:extLst>
          </p:cNvPr>
          <p:cNvPicPr>
            <a:picLocks noChangeAspect="1"/>
          </p:cNvPicPr>
          <p:nvPr/>
        </p:nvPicPr>
        <p:blipFill>
          <a:blip r:embed="rId4"/>
          <a:stretch>
            <a:fillRect/>
          </a:stretch>
        </p:blipFill>
        <p:spPr>
          <a:xfrm>
            <a:off x="842047" y="3253903"/>
            <a:ext cx="1739453" cy="1731840"/>
          </a:xfrm>
          <a:prstGeom prst="rect">
            <a:avLst/>
          </a:prstGeom>
        </p:spPr>
      </p:pic>
      <p:pic>
        <p:nvPicPr>
          <p:cNvPr id="5" name="Picture 4">
            <a:extLst>
              <a:ext uri="{FF2B5EF4-FFF2-40B4-BE49-F238E27FC236}">
                <a16:creationId xmlns:a16="http://schemas.microsoft.com/office/drawing/2014/main" id="{C015230D-A60E-553C-8C68-93630D94226F}"/>
              </a:ext>
            </a:extLst>
          </p:cNvPr>
          <p:cNvPicPr>
            <a:picLocks noChangeAspect="1"/>
          </p:cNvPicPr>
          <p:nvPr/>
        </p:nvPicPr>
        <p:blipFill>
          <a:blip r:embed="rId5"/>
          <a:stretch>
            <a:fillRect/>
          </a:stretch>
        </p:blipFill>
        <p:spPr>
          <a:xfrm>
            <a:off x="2801186" y="3185893"/>
            <a:ext cx="2555501" cy="1846612"/>
          </a:xfrm>
          <a:prstGeom prst="rect">
            <a:avLst/>
          </a:prstGeom>
        </p:spPr>
      </p:pic>
      <p:pic>
        <p:nvPicPr>
          <p:cNvPr id="6" name="Picture 5">
            <a:extLst>
              <a:ext uri="{FF2B5EF4-FFF2-40B4-BE49-F238E27FC236}">
                <a16:creationId xmlns:a16="http://schemas.microsoft.com/office/drawing/2014/main" id="{4383D141-E5CE-7792-8B5A-40808BAE6CAB}"/>
              </a:ext>
            </a:extLst>
          </p:cNvPr>
          <p:cNvPicPr>
            <a:picLocks noChangeAspect="1"/>
          </p:cNvPicPr>
          <p:nvPr/>
        </p:nvPicPr>
        <p:blipFill>
          <a:blip r:embed="rId6"/>
          <a:stretch>
            <a:fillRect/>
          </a:stretch>
        </p:blipFill>
        <p:spPr>
          <a:xfrm>
            <a:off x="5576373" y="3285948"/>
            <a:ext cx="2781631" cy="1762185"/>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FE6B38D-5DCC-310C-4D41-0C78ECCDDBCC}"/>
                  </a:ext>
                </a:extLst>
              </p:cNvPr>
              <p:cNvSpPr txBox="1"/>
              <p:nvPr/>
            </p:nvSpPr>
            <p:spPr>
              <a:xfrm>
                <a:off x="3093396" y="5230846"/>
                <a:ext cx="1697901" cy="646331"/>
              </a:xfrm>
              <a:prstGeom prst="rect">
                <a:avLst/>
              </a:prstGeom>
              <a:noFill/>
            </p:spPr>
            <p:txBody>
              <a:bodyPr wrap="square" rtlCol="0">
                <a:spAutoFit/>
              </a:bodyPr>
              <a:lstStyle/>
              <a:p>
                <a:r>
                  <a:rPr lang="en-US" dirty="0"/>
                  <a:t>Exact potential</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m:oMathPara>
                </a14:m>
                <a:endParaRPr lang="en-US" dirty="0"/>
              </a:p>
            </p:txBody>
          </p:sp>
        </mc:Choice>
        <mc:Fallback>
          <p:sp>
            <p:nvSpPr>
              <p:cNvPr id="7" name="TextBox 6">
                <a:extLst>
                  <a:ext uri="{FF2B5EF4-FFF2-40B4-BE49-F238E27FC236}">
                    <a16:creationId xmlns:a16="http://schemas.microsoft.com/office/drawing/2014/main" id="{9FE6B38D-5DCC-310C-4D41-0C78ECCDDBCC}"/>
                  </a:ext>
                </a:extLst>
              </p:cNvPr>
              <p:cNvSpPr txBox="1">
                <a:spLocks noRot="1" noChangeAspect="1" noMove="1" noResize="1" noEditPoints="1" noAdjustHandles="1" noChangeArrowheads="1" noChangeShapeType="1" noTextEdit="1"/>
              </p:cNvSpPr>
              <p:nvPr/>
            </p:nvSpPr>
            <p:spPr>
              <a:xfrm>
                <a:off x="3093396" y="5230846"/>
                <a:ext cx="1697901" cy="646331"/>
              </a:xfrm>
              <a:prstGeom prst="rect">
                <a:avLst/>
              </a:prstGeom>
              <a:blipFill>
                <a:blip r:embed="rId7"/>
                <a:stretch>
                  <a:fillRect l="-2963" t="-3846" b="-9615"/>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8825AE84-EA33-2DDA-8D7C-4E64492D9FD0}"/>
              </a:ext>
            </a:extLst>
          </p:cNvPr>
          <p:cNvSpPr txBox="1"/>
          <p:nvPr/>
        </p:nvSpPr>
        <p:spPr>
          <a:xfrm>
            <a:off x="5823626" y="5293981"/>
            <a:ext cx="2403222" cy="369332"/>
          </a:xfrm>
          <a:prstGeom prst="rect">
            <a:avLst/>
          </a:prstGeom>
          <a:noFill/>
        </p:spPr>
        <p:txBody>
          <a:bodyPr wrap="square" rtlCol="0">
            <a:spAutoFit/>
          </a:bodyPr>
          <a:lstStyle/>
          <a:p>
            <a:r>
              <a:rPr lang="en-US" dirty="0"/>
              <a:t>Bell-shape smoothing</a:t>
            </a:r>
          </a:p>
        </p:txBody>
      </p:sp>
      <p:pic>
        <p:nvPicPr>
          <p:cNvPr id="9" name="Picture 8">
            <a:extLst>
              <a:ext uri="{FF2B5EF4-FFF2-40B4-BE49-F238E27FC236}">
                <a16:creationId xmlns:a16="http://schemas.microsoft.com/office/drawing/2014/main" id="{24C24263-BC0B-4EA4-3A9C-E2ED696EB053}"/>
              </a:ext>
            </a:extLst>
          </p:cNvPr>
          <p:cNvPicPr>
            <a:picLocks noChangeAspect="1"/>
          </p:cNvPicPr>
          <p:nvPr/>
        </p:nvPicPr>
        <p:blipFill>
          <a:blip r:embed="rId8"/>
          <a:stretch>
            <a:fillRect/>
          </a:stretch>
        </p:blipFill>
        <p:spPr>
          <a:xfrm>
            <a:off x="8577690" y="3198281"/>
            <a:ext cx="2781631" cy="1757177"/>
          </a:xfrm>
          <a:prstGeom prst="rect">
            <a:avLst/>
          </a:prstGeom>
        </p:spPr>
      </p:pic>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DF26F750-E018-FB34-9B63-3DC0D058CD56}"/>
                  </a:ext>
                </a:extLst>
              </p:cNvPr>
              <p:cNvSpPr txBox="1"/>
              <p:nvPr/>
            </p:nvSpPr>
            <p:spPr>
              <a:xfrm>
                <a:off x="9024359" y="5155482"/>
                <a:ext cx="2287806" cy="646331"/>
              </a:xfrm>
              <a:prstGeom prst="rect">
                <a:avLst/>
              </a:prstGeom>
              <a:noFill/>
            </p:spPr>
            <p:txBody>
              <a:bodyPr wrap="square" rtlCol="0">
                <a:spAutoFit/>
              </a:bodyPr>
              <a:lstStyle/>
              <a:p>
                <a:r>
                  <a:rPr lang="en-US" dirty="0"/>
                  <a:t>Gaussian smoothing</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m:oMathPara>
                </a14:m>
                <a:endParaRPr lang="en-US" dirty="0"/>
              </a:p>
            </p:txBody>
          </p:sp>
        </mc:Choice>
        <mc:Fallback>
          <p:sp>
            <p:nvSpPr>
              <p:cNvPr id="10" name="TextBox 9">
                <a:extLst>
                  <a:ext uri="{FF2B5EF4-FFF2-40B4-BE49-F238E27FC236}">
                    <a16:creationId xmlns:a16="http://schemas.microsoft.com/office/drawing/2014/main" id="{DF26F750-E018-FB34-9B63-3DC0D058CD56}"/>
                  </a:ext>
                </a:extLst>
              </p:cNvPr>
              <p:cNvSpPr txBox="1">
                <a:spLocks noRot="1" noChangeAspect="1" noMove="1" noResize="1" noEditPoints="1" noAdjustHandles="1" noChangeArrowheads="1" noChangeShapeType="1" noTextEdit="1"/>
              </p:cNvSpPr>
              <p:nvPr/>
            </p:nvSpPr>
            <p:spPr>
              <a:xfrm>
                <a:off x="9024359" y="5155482"/>
                <a:ext cx="2287806" cy="646331"/>
              </a:xfrm>
              <a:prstGeom prst="rect">
                <a:avLst/>
              </a:prstGeom>
              <a:blipFill>
                <a:blip r:embed="rId9"/>
                <a:stretch>
                  <a:fillRect l="-2210" t="-5882" b="-9804"/>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7691C164-6AFF-1ECE-D9C2-B610EA97AA63}"/>
              </a:ext>
            </a:extLst>
          </p:cNvPr>
          <p:cNvSpPr txBox="1"/>
          <p:nvPr/>
        </p:nvSpPr>
        <p:spPr>
          <a:xfrm>
            <a:off x="1110008" y="5230847"/>
            <a:ext cx="1236236" cy="646331"/>
          </a:xfrm>
          <a:prstGeom prst="rect">
            <a:avLst/>
          </a:prstGeom>
          <a:noFill/>
        </p:spPr>
        <p:txBody>
          <a:bodyPr wrap="square" rtlCol="0">
            <a:spAutoFit/>
          </a:bodyPr>
          <a:lstStyle/>
          <a:p>
            <a:pPr algn="ctr"/>
            <a:r>
              <a:rPr lang="en-US" dirty="0"/>
              <a:t>ISPD2005</a:t>
            </a:r>
          </a:p>
          <a:p>
            <a:pPr algn="ctr"/>
            <a:r>
              <a:rPr lang="en-US" dirty="0"/>
              <a:t>adaptec2</a:t>
            </a:r>
          </a:p>
        </p:txBody>
      </p:sp>
    </p:spTree>
    <p:extLst>
      <p:ext uri="{BB962C8B-B14F-4D97-AF65-F5344CB8AC3E}">
        <p14:creationId xmlns:p14="http://schemas.microsoft.com/office/powerpoint/2010/main" val="1674950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98A74-F69F-DCE9-92DA-44B02ACE760A}"/>
              </a:ext>
            </a:extLst>
          </p:cNvPr>
          <p:cNvSpPr>
            <a:spLocks noGrp="1"/>
          </p:cNvSpPr>
          <p:nvPr>
            <p:ph type="title"/>
          </p:nvPr>
        </p:nvSpPr>
        <p:spPr/>
        <p:txBody>
          <a:bodyPr/>
          <a:lstStyle/>
          <a:p>
            <a:r>
              <a:rPr lang="en-US" dirty="0"/>
              <a:t>Nonlinear Placer – </a:t>
            </a:r>
            <a:r>
              <a:rPr lang="en-US" dirty="0" err="1"/>
              <a:t>ePlace</a:t>
            </a:r>
            <a:endParaRPr lang="en-US" dirty="0"/>
          </a:p>
        </p:txBody>
      </p:sp>
      <p:sp>
        <p:nvSpPr>
          <p:cNvPr id="3" name="Content Placeholder 2">
            <a:extLst>
              <a:ext uri="{FF2B5EF4-FFF2-40B4-BE49-F238E27FC236}">
                <a16:creationId xmlns:a16="http://schemas.microsoft.com/office/drawing/2014/main" id="{80CCA766-C8C7-4DB9-D7C6-914A0705391B}"/>
              </a:ext>
            </a:extLst>
          </p:cNvPr>
          <p:cNvSpPr>
            <a:spLocks noGrp="1"/>
          </p:cNvSpPr>
          <p:nvPr>
            <p:ph idx="1"/>
          </p:nvPr>
        </p:nvSpPr>
        <p:spPr/>
        <p:txBody>
          <a:bodyPr>
            <a:normAutofit/>
          </a:bodyPr>
          <a:lstStyle/>
          <a:p>
            <a:r>
              <a:rPr lang="en-US" sz="2400" dirty="0"/>
              <a:t>Lu, </a:t>
            </a:r>
            <a:r>
              <a:rPr lang="en-US" sz="2400" dirty="0" err="1"/>
              <a:t>Jingwei</a:t>
            </a:r>
            <a:r>
              <a:rPr lang="en-US" sz="2400" dirty="0"/>
              <a:t>, et al. "</a:t>
            </a:r>
            <a:r>
              <a:rPr lang="en-US" sz="2400" dirty="0">
                <a:hlinkClick r:id="rId3"/>
              </a:rPr>
              <a:t>ePlace: Electrostatics-based placement using fast fourier transform and Nesterov's method.</a:t>
            </a:r>
            <a:r>
              <a:rPr lang="en-US" sz="2400" dirty="0"/>
              <a:t>" ACM TODAES 2015.</a:t>
            </a:r>
          </a:p>
          <a:p>
            <a:r>
              <a:rPr lang="en-US" sz="2400" dirty="0"/>
              <a:t>Cheng, Chung-</a:t>
            </a:r>
            <a:r>
              <a:rPr lang="en-US" sz="2400" dirty="0" err="1"/>
              <a:t>Kuan</a:t>
            </a:r>
            <a:r>
              <a:rPr lang="en-US" sz="2400" dirty="0"/>
              <a:t>, et al. "</a:t>
            </a:r>
            <a:r>
              <a:rPr lang="en-US" sz="2400" dirty="0">
                <a:hlinkClick r:id="rId4"/>
              </a:rPr>
              <a:t>RePlAce: Advancing solution quality and routability validation in global placement.</a:t>
            </a:r>
            <a:r>
              <a:rPr lang="en-US" sz="2400" dirty="0"/>
              <a:t>" IEEE TCAD 2018.</a:t>
            </a:r>
          </a:p>
          <a:p>
            <a:r>
              <a:rPr lang="en-US" sz="2400" dirty="0"/>
              <a:t>Lin, </a:t>
            </a:r>
            <a:r>
              <a:rPr lang="en-US" sz="2400" dirty="0" err="1"/>
              <a:t>Yibo</a:t>
            </a:r>
            <a:r>
              <a:rPr lang="en-US" sz="2400" dirty="0"/>
              <a:t>, et al. "</a:t>
            </a:r>
            <a:r>
              <a:rPr lang="en-US" sz="2400" dirty="0">
                <a:hlinkClick r:id="rId5"/>
              </a:rPr>
              <a:t>DREAMPlace: Deep learning toolkit-enabled gpu acceleration for modern vlsi placement.</a:t>
            </a:r>
            <a:r>
              <a:rPr lang="en-US" sz="2400" dirty="0"/>
              <a:t>" IEEE TCAD 2020. (</a:t>
            </a:r>
            <a:r>
              <a:rPr lang="en-US" sz="2400" dirty="0">
                <a:solidFill>
                  <a:srgbClr val="C00000"/>
                </a:solidFill>
              </a:rPr>
              <a:t>DAC 2019 Best Paper Award</a:t>
            </a:r>
            <a:r>
              <a:rPr lang="en-US" sz="2400" dirty="0"/>
              <a:t>)</a:t>
            </a:r>
          </a:p>
          <a:p>
            <a:endParaRPr lang="en-US" sz="2400" dirty="0"/>
          </a:p>
        </p:txBody>
      </p:sp>
    </p:spTree>
    <p:extLst>
      <p:ext uri="{BB962C8B-B14F-4D97-AF65-F5344CB8AC3E}">
        <p14:creationId xmlns:p14="http://schemas.microsoft.com/office/powerpoint/2010/main" val="4160457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7B1DA-9D1C-D698-0311-4324C10EE2D0}"/>
              </a:ext>
            </a:extLst>
          </p:cNvPr>
          <p:cNvSpPr>
            <a:spLocks noGrp="1"/>
          </p:cNvSpPr>
          <p:nvPr>
            <p:ph type="title"/>
          </p:nvPr>
        </p:nvSpPr>
        <p:spPr/>
        <p:txBody>
          <a:bodyPr/>
          <a:lstStyle/>
          <a:p>
            <a:r>
              <a:rPr lang="en-US" dirty="0" err="1"/>
              <a:t>ePlace</a:t>
            </a:r>
            <a:r>
              <a:rPr lang="en-US" dirty="0"/>
              <a:t>: Electric Potential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FECD3B6-B73F-9C4E-A7C7-20C92FA0E637}"/>
                  </a:ext>
                </a:extLst>
              </p:cNvPr>
              <p:cNvSpPr>
                <a:spLocks noGrp="1"/>
              </p:cNvSpPr>
              <p:nvPr>
                <p:ph idx="1"/>
              </p:nvPr>
            </p:nvSpPr>
            <p:spPr/>
            <p:txBody>
              <a:bodyPr/>
              <a:lstStyle/>
              <a:p>
                <a14:m>
                  <m:oMath xmlns:m="http://schemas.openxmlformats.org/officeDocument/2006/math">
                    <m:func>
                      <m:funcPr>
                        <m:ctrlPr>
                          <a:rPr lang="en-US" i="1" smtClean="0">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b="1" i="1">
                                <a:latin typeface="Cambria Math" panose="02040503050406030204" pitchFamily="18" charset="0"/>
                              </a:rPr>
                              <m:t>𝒙</m:t>
                            </m:r>
                            <m:r>
                              <a:rPr lang="en-US" i="1">
                                <a:latin typeface="Cambria Math" panose="02040503050406030204" pitchFamily="18" charset="0"/>
                              </a:rPr>
                              <m:t>,</m:t>
                            </m:r>
                            <m:r>
                              <a:rPr lang="en-US" b="1" i="1">
                                <a:latin typeface="Cambria Math" panose="02040503050406030204" pitchFamily="18" charset="0"/>
                              </a:rPr>
                              <m:t>𝒚</m:t>
                            </m:r>
                          </m:lim>
                        </m:limLow>
                      </m:fName>
                      <m:e>
                        <m:r>
                          <a:rPr lang="en-US" i="1">
                            <a:latin typeface="Cambria Math" panose="02040503050406030204" pitchFamily="18" charset="0"/>
                          </a:rPr>
                          <m:t>  </m:t>
                        </m:r>
                        <m:r>
                          <a:rPr lang="en-US" i="1">
                            <a:latin typeface="Cambria Math" panose="02040503050406030204" pitchFamily="18" charset="0"/>
                          </a:rPr>
                          <m:t>𝑊𝐿</m:t>
                        </m:r>
                        <m:r>
                          <a:rPr lang="en-US" i="1">
                            <a:latin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rPr>
                          <m:t>, </m:t>
                        </m:r>
                        <m:r>
                          <a:rPr lang="en-US" b="1" i="1">
                            <a:latin typeface="Cambria Math" panose="02040503050406030204" pitchFamily="18" charset="0"/>
                          </a:rPr>
                          <m:t>𝒚</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𝜆</m:t>
                        </m:r>
                      </m:e>
                    </m:func>
                    <m:r>
                      <a:rPr lang="en-US" i="1">
                        <a:latin typeface="Cambria Math" panose="02040503050406030204" pitchFamily="18" charset="0"/>
                      </a:rPr>
                      <m:t>𝐷</m:t>
                    </m:r>
                    <m:r>
                      <a:rPr lang="en-US" i="1">
                        <a:latin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rPr>
                      <m:t>,</m:t>
                    </m:r>
                    <m:r>
                      <a:rPr lang="en-US" b="1" i="1">
                        <a:latin typeface="Cambria Math" panose="02040503050406030204" pitchFamily="18" charset="0"/>
                      </a:rPr>
                      <m:t>𝒚</m:t>
                    </m:r>
                    <m:r>
                      <a:rPr lang="en-US" i="1">
                        <a:latin typeface="Cambria Math" panose="02040503050406030204" pitchFamily="18" charset="0"/>
                      </a:rPr>
                      <m:t>)</m:t>
                    </m:r>
                  </m:oMath>
                </a14:m>
                <a:endParaRPr lang="en-US" dirty="0"/>
              </a:p>
              <a:p>
                <a:endParaRPr lang="en-US" dirty="0"/>
              </a:p>
            </p:txBody>
          </p:sp>
        </mc:Choice>
        <mc:Fallback>
          <p:sp>
            <p:nvSpPr>
              <p:cNvPr id="3" name="Content Placeholder 2">
                <a:extLst>
                  <a:ext uri="{FF2B5EF4-FFF2-40B4-BE49-F238E27FC236}">
                    <a16:creationId xmlns:a16="http://schemas.microsoft.com/office/drawing/2014/main" id="{CFECD3B6-B73F-9C4E-A7C7-20C92FA0E637}"/>
                  </a:ext>
                </a:extLst>
              </p:cNvPr>
              <p:cNvSpPr>
                <a:spLocks noGrp="1" noRot="1" noChangeAspect="1" noMove="1" noResize="1" noEditPoints="1" noAdjustHandles="1" noChangeArrowheads="1" noChangeShapeType="1" noTextEdit="1"/>
              </p:cNvSpPr>
              <p:nvPr>
                <p:ph idx="1"/>
              </p:nvPr>
            </p:nvSpPr>
            <p:spPr>
              <a:blipFill>
                <a:blip r:embed="rId3"/>
                <a:stretch>
                  <a:fillRect l="-1086" t="-188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2A97DEE-1B8C-72E4-3885-1321B9A4182B}"/>
              </a:ext>
            </a:extLst>
          </p:cNvPr>
          <p:cNvPicPr>
            <a:picLocks noChangeAspect="1"/>
          </p:cNvPicPr>
          <p:nvPr/>
        </p:nvPicPr>
        <p:blipFill>
          <a:blip r:embed="rId4"/>
          <a:stretch>
            <a:fillRect/>
          </a:stretch>
        </p:blipFill>
        <p:spPr>
          <a:xfrm>
            <a:off x="2650431" y="2069189"/>
            <a:ext cx="7404100" cy="4064000"/>
          </a:xfrm>
          <a:prstGeom prst="rect">
            <a:avLst/>
          </a:prstGeom>
        </p:spPr>
      </p:pic>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C650DF71-BBE5-E71B-8252-8D6A8E026732}"/>
                  </a:ext>
                </a:extLst>
              </p:cNvPr>
              <p:cNvSpPr/>
              <p:nvPr/>
            </p:nvSpPr>
            <p:spPr>
              <a:xfrm>
                <a:off x="1957130" y="4304489"/>
                <a:ext cx="9656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𝐷</m:t>
                      </m:r>
                      <m:r>
                        <a:rPr lang="en-US" i="1">
                          <a:latin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rPr>
                        <m:t>,</m:t>
                      </m:r>
                      <m:r>
                        <a:rPr lang="en-US" b="1" i="1">
                          <a:latin typeface="Cambria Math" panose="02040503050406030204" pitchFamily="18" charset="0"/>
                        </a:rPr>
                        <m:t>𝒚</m:t>
                      </m:r>
                      <m:r>
                        <a:rPr lang="en-US" i="1">
                          <a:latin typeface="Cambria Math" panose="02040503050406030204" pitchFamily="18" charset="0"/>
                        </a:rPr>
                        <m:t>)</m:t>
                      </m:r>
                    </m:oMath>
                  </m:oMathPara>
                </a14:m>
                <a:endParaRPr lang="en-US" dirty="0"/>
              </a:p>
            </p:txBody>
          </p:sp>
        </mc:Choice>
        <mc:Fallback>
          <p:sp>
            <p:nvSpPr>
              <p:cNvPr id="5" name="Rectangle 4">
                <a:extLst>
                  <a:ext uri="{FF2B5EF4-FFF2-40B4-BE49-F238E27FC236}">
                    <a16:creationId xmlns:a16="http://schemas.microsoft.com/office/drawing/2014/main" id="{C650DF71-BBE5-E71B-8252-8D6A8E026732}"/>
                  </a:ext>
                </a:extLst>
              </p:cNvPr>
              <p:cNvSpPr>
                <a:spLocks noRot="1" noChangeAspect="1" noMove="1" noResize="1" noEditPoints="1" noAdjustHandles="1" noChangeArrowheads="1" noChangeShapeType="1" noTextEdit="1"/>
              </p:cNvSpPr>
              <p:nvPr/>
            </p:nvSpPr>
            <p:spPr>
              <a:xfrm>
                <a:off x="1957130" y="4304489"/>
                <a:ext cx="965649" cy="369332"/>
              </a:xfrm>
              <a:prstGeom prst="rect">
                <a:avLst/>
              </a:prstGeom>
              <a:blipFill>
                <a:blip r:embed="rId5"/>
                <a:stretch>
                  <a:fillRect b="-12903"/>
                </a:stretch>
              </a:blipFill>
            </p:spPr>
            <p:txBody>
              <a:bodyPr/>
              <a:lstStyle/>
              <a:p>
                <a:r>
                  <a:rPr lang="en-US">
                    <a:noFill/>
                  </a:rPr>
                  <a:t> </a:t>
                </a:r>
              </a:p>
            </p:txBody>
          </p:sp>
        </mc:Fallback>
      </mc:AlternateContent>
      <p:sp>
        <p:nvSpPr>
          <p:cNvPr id="6" name="Right Arrow 5">
            <a:extLst>
              <a:ext uri="{FF2B5EF4-FFF2-40B4-BE49-F238E27FC236}">
                <a16:creationId xmlns:a16="http://schemas.microsoft.com/office/drawing/2014/main" id="{6AA57777-D634-8DF2-BD9B-B4BC80FB849A}"/>
              </a:ext>
            </a:extLst>
          </p:cNvPr>
          <p:cNvSpPr/>
          <p:nvPr/>
        </p:nvSpPr>
        <p:spPr>
          <a:xfrm>
            <a:off x="2922779" y="4387015"/>
            <a:ext cx="282102" cy="204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D40D633-8565-049A-50CB-37E255A72541}"/>
              </a:ext>
            </a:extLst>
          </p:cNvPr>
          <p:cNvSpPr/>
          <p:nvPr/>
        </p:nvSpPr>
        <p:spPr>
          <a:xfrm>
            <a:off x="1358728" y="3562550"/>
            <a:ext cx="1556836" cy="369332"/>
          </a:xfrm>
          <a:prstGeom prst="rect">
            <a:avLst/>
          </a:prstGeom>
        </p:spPr>
        <p:txBody>
          <a:bodyPr wrap="none">
            <a:spAutoFit/>
          </a:bodyPr>
          <a:lstStyle/>
          <a:p>
            <a:r>
              <a:rPr lang="en-US" dirty="0"/>
              <a:t>Exact density</a:t>
            </a:r>
          </a:p>
        </p:txBody>
      </p:sp>
      <p:sp>
        <p:nvSpPr>
          <p:cNvPr id="8" name="Right Arrow 7">
            <a:extLst>
              <a:ext uri="{FF2B5EF4-FFF2-40B4-BE49-F238E27FC236}">
                <a16:creationId xmlns:a16="http://schemas.microsoft.com/office/drawing/2014/main" id="{947B5971-3DBE-B528-DBA7-B324BF04E5CE}"/>
              </a:ext>
            </a:extLst>
          </p:cNvPr>
          <p:cNvSpPr/>
          <p:nvPr/>
        </p:nvSpPr>
        <p:spPr>
          <a:xfrm>
            <a:off x="2922779" y="3645076"/>
            <a:ext cx="282102" cy="204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10518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83C36-91CA-FB71-E855-7A96B1D91863}"/>
              </a:ext>
            </a:extLst>
          </p:cNvPr>
          <p:cNvSpPr>
            <a:spLocks noGrp="1"/>
          </p:cNvSpPr>
          <p:nvPr>
            <p:ph type="title"/>
          </p:nvPr>
        </p:nvSpPr>
        <p:spPr/>
        <p:txBody>
          <a:bodyPr/>
          <a:lstStyle/>
          <a:p>
            <a:r>
              <a:rPr lang="en-US" dirty="0"/>
              <a:t>Electrostatic System: Physics Effects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AE47A88-67D7-08FD-E271-1FD07CFEC7FC}"/>
                  </a:ext>
                </a:extLst>
              </p:cNvPr>
              <p:cNvSpPr>
                <a:spLocks noGrp="1"/>
              </p:cNvSpPr>
              <p:nvPr>
                <p:ph idx="1"/>
              </p:nvPr>
            </p:nvSpPr>
            <p:spPr/>
            <p:txBody>
              <a:bodyPr/>
              <a:lstStyle/>
              <a:p>
                <a:r>
                  <a:rPr lang="en-US" b="1" dirty="0"/>
                  <a:t>Isolated electrostatic system</a:t>
                </a:r>
              </a:p>
              <a:p>
                <a:pPr lvl="1"/>
                <a:r>
                  <a:rPr lang="en-US" dirty="0"/>
                  <a:t>Balanced distribution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minimum potential energy</a:t>
                </a:r>
              </a:p>
              <a:p>
                <a:r>
                  <a:rPr lang="en-US" b="1" dirty="0"/>
                  <a:t>Minimizing the potential energy will spread out cells</a:t>
                </a:r>
              </a:p>
              <a:p>
                <a:endParaRPr lang="en-US" dirty="0"/>
              </a:p>
              <a:p>
                <a:r>
                  <a:rPr lang="en-US" b="1" dirty="0"/>
                  <a:t>To consider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𝒕</m:t>
                        </m:r>
                      </m:e>
                      <m:sub>
                        <m:r>
                          <a:rPr lang="en-US" b="1" i="1" smtClean="0">
                            <a:latin typeface="Cambria Math" panose="02040503050406030204" pitchFamily="18" charset="0"/>
                          </a:rPr>
                          <m:t>𝒅</m:t>
                        </m:r>
                      </m:sub>
                    </m:sSub>
                    <m:r>
                      <a:rPr lang="en-US" b="1" i="1" smtClean="0">
                        <a:latin typeface="Cambria Math" panose="02040503050406030204" pitchFamily="18" charset="0"/>
                      </a:rPr>
                      <m:t>&lt;</m:t>
                    </m:r>
                    <m:r>
                      <a:rPr lang="en-US" b="1" i="1" smtClean="0">
                        <a:latin typeface="Cambria Math" panose="02040503050406030204" pitchFamily="18" charset="0"/>
                      </a:rPr>
                      <m:t>𝟏</m:t>
                    </m:r>
                  </m:oMath>
                </a14:m>
                <a:endParaRPr lang="en-US" b="1" dirty="0"/>
              </a:p>
              <a:p>
                <a:pPr lvl="1"/>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𝑑</m:t>
                        </m:r>
                      </m:e>
                      <m:sub>
                        <m:r>
                          <a:rPr lang="en-US" i="1">
                            <a:latin typeface="Cambria Math" panose="02040503050406030204" pitchFamily="18" charset="0"/>
                          </a:rPr>
                          <m:t>𝑏</m:t>
                        </m:r>
                      </m:sub>
                    </m:sSub>
                    <m:d>
                      <m:dPr>
                        <m:ctrlPr>
                          <a:rPr lang="en-US" i="1">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 </m:t>
                        </m:r>
                        <m:r>
                          <a:rPr lang="en-US" b="1" i="1">
                            <a:latin typeface="Cambria Math" panose="02040503050406030204" pitchFamily="18" charset="0"/>
                          </a:rPr>
                          <m:t>𝒚</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𝑑</m:t>
                        </m:r>
                      </m:sub>
                    </m:sSub>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𝐵𝑖𝑛𝑠</m:t>
                    </m:r>
                  </m:oMath>
                </a14:m>
                <a:endParaRPr lang="en-US" dirty="0"/>
              </a:p>
              <a:p>
                <a:pPr lvl="1"/>
                <a:r>
                  <a:rPr lang="en-US" dirty="0"/>
                  <a:t>Insert fillers: dummy cells filling the area</a:t>
                </a:r>
              </a:p>
              <a:p>
                <a:pPr lvl="1"/>
                <a14:m>
                  <m:oMath xmlns:m="http://schemas.openxmlformats.org/officeDocument/2006/math">
                    <m:r>
                      <a:rPr lang="en-US" b="0" i="1" smtClean="0">
                        <a:latin typeface="Cambria Math" panose="02040503050406030204" pitchFamily="18" charset="0"/>
                      </a:rPr>
                      <m:t>𝑎𝑟𝑒</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𝑓𝑖𝑙𝑙𝑒𝑟𝑠</m:t>
                        </m:r>
                      </m:sub>
                    </m:sSub>
                    <m:r>
                      <a:rPr lang="en-US" b="0" i="1" smtClean="0">
                        <a:latin typeface="Cambria Math" panose="02040503050406030204" pitchFamily="18" charset="0"/>
                      </a:rPr>
                      <m:t>+</m:t>
                    </m:r>
                    <m:r>
                      <a:rPr lang="en-US" b="0" i="1" smtClean="0">
                        <a:latin typeface="Cambria Math" panose="02040503050406030204" pitchFamily="18" charset="0"/>
                      </a:rPr>
                      <m:t>𝑎𝑟𝑒</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𝑐𝑒𝑙𝑙𝑠</m:t>
                        </m:r>
                      </m:sub>
                    </m:sSub>
                    <m:r>
                      <a:rPr lang="en-US" b="0" i="1" smtClean="0">
                        <a:latin typeface="Cambria Math" panose="02040503050406030204" pitchFamily="18" charset="0"/>
                      </a:rPr>
                      <m:t>=</m:t>
                    </m:r>
                    <m:r>
                      <a:rPr lang="en-US" b="0" i="1" smtClean="0">
                        <a:latin typeface="Cambria Math" panose="02040503050406030204" pitchFamily="18" charset="0"/>
                      </a:rPr>
                      <m:t>𝑎𝑟𝑒</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𝑝𝑙𝑎𝑐𝑒𝑎𝑏𝑙𝑒</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𝑑</m:t>
                        </m:r>
                      </m:sub>
                    </m:sSub>
                  </m:oMath>
                </a14:m>
                <a:endParaRPr lang="en-US" dirty="0"/>
              </a:p>
              <a:p>
                <a:pPr lvl="1"/>
                <a:r>
                  <a:rPr lang="en-US" dirty="0"/>
                  <a:t>Fillers have no connections</a:t>
                </a:r>
              </a:p>
              <a:p>
                <a:endParaRPr lang="en-US" dirty="0"/>
              </a:p>
            </p:txBody>
          </p:sp>
        </mc:Choice>
        <mc:Fallback>
          <p:sp>
            <p:nvSpPr>
              <p:cNvPr id="3" name="Content Placeholder 2">
                <a:extLst>
                  <a:ext uri="{FF2B5EF4-FFF2-40B4-BE49-F238E27FC236}">
                    <a16:creationId xmlns:a16="http://schemas.microsoft.com/office/drawing/2014/main" id="{3AE47A88-67D7-08FD-E271-1FD07CFEC7FC}"/>
                  </a:ext>
                </a:extLst>
              </p:cNvPr>
              <p:cNvSpPr>
                <a:spLocks noGrp="1" noRot="1" noChangeAspect="1" noMove="1" noResize="1" noEditPoints="1" noAdjustHandles="1" noChangeArrowheads="1" noChangeShapeType="1" noTextEdit="1"/>
              </p:cNvSpPr>
              <p:nvPr>
                <p:ph idx="1"/>
              </p:nvPr>
            </p:nvSpPr>
            <p:spPr>
              <a:blipFill>
                <a:blip r:embed="rId3"/>
                <a:stretch>
                  <a:fillRect l="-1086" t="-215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18794F6-248D-C2F7-C147-C65608D23384}"/>
              </a:ext>
            </a:extLst>
          </p:cNvPr>
          <p:cNvPicPr>
            <a:picLocks noChangeAspect="1"/>
          </p:cNvPicPr>
          <p:nvPr/>
        </p:nvPicPr>
        <p:blipFill>
          <a:blip r:embed="rId4"/>
          <a:stretch>
            <a:fillRect/>
          </a:stretch>
        </p:blipFill>
        <p:spPr>
          <a:xfrm>
            <a:off x="9607662" y="2978994"/>
            <a:ext cx="1746138" cy="1746138"/>
          </a:xfrm>
          <a:prstGeom prst="rect">
            <a:avLst/>
          </a:prstGeom>
        </p:spPr>
      </p:pic>
      <p:pic>
        <p:nvPicPr>
          <p:cNvPr id="5" name="Picture 4">
            <a:extLst>
              <a:ext uri="{FF2B5EF4-FFF2-40B4-BE49-F238E27FC236}">
                <a16:creationId xmlns:a16="http://schemas.microsoft.com/office/drawing/2014/main" id="{973E1CA3-B0F7-352D-1964-725D874F2F0A}"/>
              </a:ext>
            </a:extLst>
          </p:cNvPr>
          <p:cNvPicPr>
            <a:picLocks noChangeAspect="1"/>
          </p:cNvPicPr>
          <p:nvPr/>
        </p:nvPicPr>
        <p:blipFill>
          <a:blip r:embed="rId5"/>
          <a:stretch>
            <a:fillRect/>
          </a:stretch>
        </p:blipFill>
        <p:spPr>
          <a:xfrm>
            <a:off x="7521104" y="2979174"/>
            <a:ext cx="1746647" cy="1746647"/>
          </a:xfrm>
          <a:prstGeom prst="rect">
            <a:avLst/>
          </a:prstGeom>
        </p:spPr>
      </p:pic>
    </p:spTree>
    <p:extLst>
      <p:ext uri="{BB962C8B-B14F-4D97-AF65-F5344CB8AC3E}">
        <p14:creationId xmlns:p14="http://schemas.microsoft.com/office/powerpoint/2010/main" val="11848411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965F3-AC8E-A2B9-C461-558001C3F879}"/>
              </a:ext>
            </a:extLst>
          </p:cNvPr>
          <p:cNvSpPr>
            <a:spLocks noGrp="1"/>
          </p:cNvSpPr>
          <p:nvPr>
            <p:ph type="title"/>
          </p:nvPr>
        </p:nvSpPr>
        <p:spPr/>
        <p:txBody>
          <a:bodyPr>
            <a:normAutofit fontScale="90000"/>
          </a:bodyPr>
          <a:lstStyle/>
          <a:p>
            <a:r>
              <a:rPr lang="en-US" dirty="0"/>
              <a:t>Poisson’s Equation for Electrostatic System</a:t>
            </a:r>
          </a:p>
        </p:txBody>
      </p:sp>
      <p:pic>
        <p:nvPicPr>
          <p:cNvPr id="6" name="Picture 5">
            <a:extLst>
              <a:ext uri="{FF2B5EF4-FFF2-40B4-BE49-F238E27FC236}">
                <a16:creationId xmlns:a16="http://schemas.microsoft.com/office/drawing/2014/main" id="{1F17ED66-91E3-FBB1-9B19-0659718A6C80}"/>
              </a:ext>
            </a:extLst>
          </p:cNvPr>
          <p:cNvPicPr>
            <a:picLocks noChangeAspect="1"/>
          </p:cNvPicPr>
          <p:nvPr/>
        </p:nvPicPr>
        <p:blipFill>
          <a:blip r:embed="rId3"/>
          <a:stretch>
            <a:fillRect/>
          </a:stretch>
        </p:blipFill>
        <p:spPr>
          <a:xfrm>
            <a:off x="670424" y="2752908"/>
            <a:ext cx="3657735" cy="1175973"/>
          </a:xfrm>
          <a:prstGeom prst="rect">
            <a:avLst/>
          </a:prstGeom>
        </p:spPr>
      </p:pic>
      <p:pic>
        <p:nvPicPr>
          <p:cNvPr id="7" name="Picture 6">
            <a:extLst>
              <a:ext uri="{FF2B5EF4-FFF2-40B4-BE49-F238E27FC236}">
                <a16:creationId xmlns:a16="http://schemas.microsoft.com/office/drawing/2014/main" id="{E4F1C385-B0C4-A096-E083-6F3DDBB1148A}"/>
              </a:ext>
            </a:extLst>
          </p:cNvPr>
          <p:cNvPicPr>
            <a:picLocks noChangeAspect="1"/>
          </p:cNvPicPr>
          <p:nvPr/>
        </p:nvPicPr>
        <p:blipFill>
          <a:blip r:embed="rId4"/>
          <a:stretch>
            <a:fillRect/>
          </a:stretch>
        </p:blipFill>
        <p:spPr>
          <a:xfrm>
            <a:off x="6096000" y="1559552"/>
            <a:ext cx="5204460" cy="891540"/>
          </a:xfrm>
          <a:prstGeom prst="rect">
            <a:avLst/>
          </a:prstGeom>
        </p:spPr>
      </p:pic>
      <p:pic>
        <p:nvPicPr>
          <p:cNvPr id="8" name="Picture 7">
            <a:extLst>
              <a:ext uri="{FF2B5EF4-FFF2-40B4-BE49-F238E27FC236}">
                <a16:creationId xmlns:a16="http://schemas.microsoft.com/office/drawing/2014/main" id="{DE37AC82-42A1-B566-BBD1-0EA609893891}"/>
              </a:ext>
            </a:extLst>
          </p:cNvPr>
          <p:cNvPicPr>
            <a:picLocks noChangeAspect="1"/>
          </p:cNvPicPr>
          <p:nvPr/>
        </p:nvPicPr>
        <p:blipFill>
          <a:blip r:embed="rId5"/>
          <a:stretch>
            <a:fillRect/>
          </a:stretch>
        </p:blipFill>
        <p:spPr>
          <a:xfrm>
            <a:off x="6096000" y="2491918"/>
            <a:ext cx="5318760" cy="952500"/>
          </a:xfrm>
          <a:prstGeom prst="rect">
            <a:avLst/>
          </a:prstGeom>
        </p:spPr>
      </p:pic>
      <p:pic>
        <p:nvPicPr>
          <p:cNvPr id="9" name="Picture 8">
            <a:extLst>
              <a:ext uri="{FF2B5EF4-FFF2-40B4-BE49-F238E27FC236}">
                <a16:creationId xmlns:a16="http://schemas.microsoft.com/office/drawing/2014/main" id="{A2754952-497F-1E40-7676-46CAA137510C}"/>
              </a:ext>
            </a:extLst>
          </p:cNvPr>
          <p:cNvPicPr>
            <a:picLocks noChangeAspect="1"/>
          </p:cNvPicPr>
          <p:nvPr/>
        </p:nvPicPr>
        <p:blipFill>
          <a:blip r:embed="rId6"/>
          <a:stretch>
            <a:fillRect/>
          </a:stretch>
        </p:blipFill>
        <p:spPr>
          <a:xfrm>
            <a:off x="6096000" y="3456441"/>
            <a:ext cx="5844540" cy="944880"/>
          </a:xfrm>
          <a:prstGeom prst="rect">
            <a:avLst/>
          </a:prstGeom>
        </p:spPr>
      </p:pic>
      <p:pic>
        <p:nvPicPr>
          <p:cNvPr id="10" name="Picture 9">
            <a:extLst>
              <a:ext uri="{FF2B5EF4-FFF2-40B4-BE49-F238E27FC236}">
                <a16:creationId xmlns:a16="http://schemas.microsoft.com/office/drawing/2014/main" id="{129B2CA5-FC21-C1D6-7057-542E3D15FCE2}"/>
              </a:ext>
            </a:extLst>
          </p:cNvPr>
          <p:cNvPicPr>
            <a:picLocks noChangeAspect="1"/>
          </p:cNvPicPr>
          <p:nvPr/>
        </p:nvPicPr>
        <p:blipFill>
          <a:blip r:embed="rId7"/>
          <a:stretch>
            <a:fillRect/>
          </a:stretch>
        </p:blipFill>
        <p:spPr>
          <a:xfrm>
            <a:off x="6096000" y="4405041"/>
            <a:ext cx="5334000" cy="990600"/>
          </a:xfrm>
          <a:prstGeom prst="rect">
            <a:avLst/>
          </a:prstGeom>
        </p:spPr>
      </p:pic>
      <p:sp>
        <p:nvSpPr>
          <p:cNvPr id="11" name="Right Arrow 10">
            <a:extLst>
              <a:ext uri="{FF2B5EF4-FFF2-40B4-BE49-F238E27FC236}">
                <a16:creationId xmlns:a16="http://schemas.microsoft.com/office/drawing/2014/main" id="{EA995D9C-A089-4BE2-8FC3-3C6D5D1C21B1}"/>
              </a:ext>
            </a:extLst>
          </p:cNvPr>
          <p:cNvSpPr/>
          <p:nvPr/>
        </p:nvSpPr>
        <p:spPr>
          <a:xfrm>
            <a:off x="4905658" y="3194438"/>
            <a:ext cx="612842" cy="2929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D858F7-6C8B-A45D-787D-976E0E9B88CF}"/>
              </a:ext>
            </a:extLst>
          </p:cNvPr>
          <p:cNvSpPr txBox="1"/>
          <p:nvPr/>
        </p:nvSpPr>
        <p:spPr>
          <a:xfrm>
            <a:off x="4702965" y="2818351"/>
            <a:ext cx="1018227" cy="369332"/>
          </a:xfrm>
          <a:prstGeom prst="rect">
            <a:avLst/>
          </a:prstGeom>
          <a:noFill/>
        </p:spPr>
        <p:txBody>
          <a:bodyPr wrap="none" rtlCol="0">
            <a:spAutoFit/>
          </a:bodyPr>
          <a:lstStyle/>
          <a:p>
            <a:r>
              <a:rPr lang="en-US" dirty="0"/>
              <a:t>Solution</a:t>
            </a:r>
          </a:p>
        </p:txBody>
      </p:sp>
      <p:sp>
        <p:nvSpPr>
          <p:cNvPr id="13" name="TextBox 12">
            <a:extLst>
              <a:ext uri="{FF2B5EF4-FFF2-40B4-BE49-F238E27FC236}">
                <a16:creationId xmlns:a16="http://schemas.microsoft.com/office/drawing/2014/main" id="{80C8A3B2-EEFB-4F50-68FA-78931A4D1234}"/>
              </a:ext>
            </a:extLst>
          </p:cNvPr>
          <p:cNvSpPr txBox="1"/>
          <p:nvPr/>
        </p:nvSpPr>
        <p:spPr>
          <a:xfrm>
            <a:off x="7371112" y="5535520"/>
            <a:ext cx="2783775" cy="369332"/>
          </a:xfrm>
          <a:prstGeom prst="rect">
            <a:avLst/>
          </a:prstGeom>
          <a:noFill/>
        </p:spPr>
        <p:txBody>
          <a:bodyPr wrap="none" rtlCol="0">
            <a:spAutoFit/>
          </a:bodyPr>
          <a:lstStyle/>
          <a:p>
            <a:r>
              <a:rPr lang="en-US" dirty="0"/>
              <a:t>In forms of DCT and DST</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7060BB3D-45E0-3BA4-33AB-60142D9C521C}"/>
                  </a:ext>
                </a:extLst>
              </p:cNvPr>
              <p:cNvSpPr txBox="1"/>
              <p:nvPr/>
            </p:nvSpPr>
            <p:spPr>
              <a:xfrm>
                <a:off x="1066815" y="4969339"/>
                <a:ext cx="2954655" cy="935513"/>
              </a:xfrm>
              <a:prstGeom prst="rect">
                <a:avLst/>
              </a:prstGeom>
              <a:noFill/>
            </p:spPr>
            <p:txBody>
              <a:bodyPr wrap="none" rtlCol="0">
                <a:spAutoFit/>
              </a:bodyPr>
              <a:lstStyle/>
              <a:p>
                <a:r>
                  <a:rPr lang="en-US" dirty="0"/>
                  <a:t>To remove DC component</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0,0</m:t>
                          </m:r>
                        </m:sub>
                      </m:sSub>
                      <m:r>
                        <a:rPr lang="en-US" b="0" i="1" smtClean="0">
                          <a:latin typeface="Cambria Math" panose="02040503050406030204" pitchFamily="18" charset="0"/>
                        </a:rPr>
                        <m:t>=0</m:t>
                      </m:r>
                    </m:oMath>
                  </m:oMathPara>
                </a14:m>
                <a:endParaRPr lang="en-US" dirty="0"/>
              </a:p>
              <a:p>
                <a:r>
                  <a:rPr lang="en-US" dirty="0"/>
                  <a:t>Zero-frequency component</a:t>
                </a:r>
              </a:p>
            </p:txBody>
          </p:sp>
        </mc:Choice>
        <mc:Fallback>
          <p:sp>
            <p:nvSpPr>
              <p:cNvPr id="14" name="TextBox 13">
                <a:extLst>
                  <a:ext uri="{FF2B5EF4-FFF2-40B4-BE49-F238E27FC236}">
                    <a16:creationId xmlns:a16="http://schemas.microsoft.com/office/drawing/2014/main" id="{7060BB3D-45E0-3BA4-33AB-60142D9C521C}"/>
                  </a:ext>
                </a:extLst>
              </p:cNvPr>
              <p:cNvSpPr txBox="1">
                <a:spLocks noRot="1" noChangeAspect="1" noMove="1" noResize="1" noEditPoints="1" noAdjustHandles="1" noChangeArrowheads="1" noChangeShapeType="1" noTextEdit="1"/>
              </p:cNvSpPr>
              <p:nvPr/>
            </p:nvSpPr>
            <p:spPr>
              <a:xfrm>
                <a:off x="1066815" y="4969339"/>
                <a:ext cx="2954655" cy="935513"/>
              </a:xfrm>
              <a:prstGeom prst="rect">
                <a:avLst/>
              </a:prstGeom>
              <a:blipFill>
                <a:blip r:embed="rId8"/>
                <a:stretch>
                  <a:fillRect l="-1717" t="-2667" b="-9333"/>
                </a:stretch>
              </a:blipFill>
            </p:spPr>
            <p:txBody>
              <a:bodyPr/>
              <a:lstStyle/>
              <a:p>
                <a:r>
                  <a:rPr lang="en-US">
                    <a:noFill/>
                  </a:rPr>
                  <a:t> </a:t>
                </a:r>
              </a:p>
            </p:txBody>
          </p:sp>
        </mc:Fallback>
      </mc:AlternateContent>
      <p:sp>
        <p:nvSpPr>
          <p:cNvPr id="15" name="Left Brace 25">
            <a:extLst>
              <a:ext uri="{FF2B5EF4-FFF2-40B4-BE49-F238E27FC236}">
                <a16:creationId xmlns:a16="http://schemas.microsoft.com/office/drawing/2014/main" id="{E07C9BFB-3330-B1F8-7101-829388073142}"/>
              </a:ext>
            </a:extLst>
          </p:cNvPr>
          <p:cNvSpPr/>
          <p:nvPr/>
        </p:nvSpPr>
        <p:spPr>
          <a:xfrm rot="16200000">
            <a:off x="1342219" y="3653477"/>
            <a:ext cx="322588" cy="87339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20154"/>
                  <a:pt x="10800" y="18371"/>
                </a:cubicBezTo>
                <a:lnTo>
                  <a:pt x="10800" y="14029"/>
                </a:lnTo>
                <a:cubicBezTo>
                  <a:pt x="10800" y="12246"/>
                  <a:pt x="5965" y="10800"/>
                  <a:pt x="0" y="10800"/>
                </a:cubicBezTo>
                <a:cubicBezTo>
                  <a:pt x="5965" y="10800"/>
                  <a:pt x="10800" y="9354"/>
                  <a:pt x="10800" y="7571"/>
                </a:cubicBezTo>
                <a:lnTo>
                  <a:pt x="10800" y="3229"/>
                </a:lnTo>
                <a:cubicBezTo>
                  <a:pt x="10800" y="1446"/>
                  <a:pt x="15635" y="0"/>
                  <a:pt x="21600" y="0"/>
                </a:cubicBezTo>
              </a:path>
            </a:pathLst>
          </a:custGeom>
          <a:ln w="19050">
            <a:solidFill>
              <a:srgbClr val="ED7D31"/>
            </a:solidFill>
          </a:ln>
        </p:spPr>
        <p:txBody>
          <a:bodyPr lIns="45719" rIns="45719"/>
          <a:lstStyle/>
          <a:p>
            <a:pPr algn="l" defTabSz="914400">
              <a:defRPr sz="2100" b="0">
                <a:solidFill>
                  <a:srgbClr val="FFFFFF"/>
                </a:solidFill>
                <a:latin typeface="Arial"/>
                <a:ea typeface="Arial"/>
                <a:cs typeface="Arial"/>
                <a:sym typeface="Arial"/>
              </a:defRPr>
            </a:pPr>
            <a:endParaRPr/>
          </a:p>
        </p:txBody>
      </p:sp>
      <p:sp>
        <p:nvSpPr>
          <p:cNvPr id="16" name="Left Brace 25">
            <a:extLst>
              <a:ext uri="{FF2B5EF4-FFF2-40B4-BE49-F238E27FC236}">
                <a16:creationId xmlns:a16="http://schemas.microsoft.com/office/drawing/2014/main" id="{EE644749-6652-4946-9782-D4FB90F5C9BD}"/>
              </a:ext>
            </a:extLst>
          </p:cNvPr>
          <p:cNvSpPr/>
          <p:nvPr/>
        </p:nvSpPr>
        <p:spPr>
          <a:xfrm rot="16200000">
            <a:off x="2803096" y="3653477"/>
            <a:ext cx="322588" cy="87339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20154"/>
                  <a:pt x="10800" y="18371"/>
                </a:cubicBezTo>
                <a:lnTo>
                  <a:pt x="10800" y="14029"/>
                </a:lnTo>
                <a:cubicBezTo>
                  <a:pt x="10800" y="12246"/>
                  <a:pt x="5965" y="10800"/>
                  <a:pt x="0" y="10800"/>
                </a:cubicBezTo>
                <a:cubicBezTo>
                  <a:pt x="5965" y="10800"/>
                  <a:pt x="10800" y="9354"/>
                  <a:pt x="10800" y="7571"/>
                </a:cubicBezTo>
                <a:lnTo>
                  <a:pt x="10800" y="3229"/>
                </a:lnTo>
                <a:cubicBezTo>
                  <a:pt x="10800" y="1446"/>
                  <a:pt x="15635" y="0"/>
                  <a:pt x="21600" y="0"/>
                </a:cubicBezTo>
              </a:path>
            </a:pathLst>
          </a:custGeom>
          <a:ln w="19050">
            <a:solidFill>
              <a:srgbClr val="ED7D31"/>
            </a:solidFill>
          </a:ln>
        </p:spPr>
        <p:txBody>
          <a:bodyPr lIns="45719" rIns="45719"/>
          <a:lstStyle/>
          <a:p>
            <a:pPr algn="l" defTabSz="914400">
              <a:defRPr sz="2100" b="0">
                <a:solidFill>
                  <a:srgbClr val="FFFFFF"/>
                </a:solidFill>
                <a:latin typeface="Arial"/>
                <a:ea typeface="Arial"/>
                <a:cs typeface="Arial"/>
                <a:sym typeface="Arial"/>
              </a:defRPr>
            </a:pPr>
            <a:endParaRPr/>
          </a:p>
        </p:txBody>
      </p:sp>
      <p:sp>
        <p:nvSpPr>
          <p:cNvPr id="17" name="TextBox 16">
            <a:extLst>
              <a:ext uri="{FF2B5EF4-FFF2-40B4-BE49-F238E27FC236}">
                <a16:creationId xmlns:a16="http://schemas.microsoft.com/office/drawing/2014/main" id="{07D84852-4314-387C-A287-228C5BC1104D}"/>
              </a:ext>
            </a:extLst>
          </p:cNvPr>
          <p:cNvSpPr txBox="1"/>
          <p:nvPr/>
        </p:nvSpPr>
        <p:spPr>
          <a:xfrm>
            <a:off x="782770" y="4292906"/>
            <a:ext cx="1441485" cy="369332"/>
          </a:xfrm>
          <a:prstGeom prst="rect">
            <a:avLst/>
          </a:prstGeom>
          <a:noFill/>
        </p:spPr>
        <p:txBody>
          <a:bodyPr wrap="none" rtlCol="0">
            <a:spAutoFit/>
          </a:bodyPr>
          <a:lstStyle/>
          <a:p>
            <a:r>
              <a:rPr lang="en-US" dirty="0"/>
              <a:t>Total charge</a:t>
            </a:r>
          </a:p>
        </p:txBody>
      </p:sp>
      <p:sp>
        <p:nvSpPr>
          <p:cNvPr id="18" name="TextBox 17">
            <a:extLst>
              <a:ext uri="{FF2B5EF4-FFF2-40B4-BE49-F238E27FC236}">
                <a16:creationId xmlns:a16="http://schemas.microsoft.com/office/drawing/2014/main" id="{0DC95893-459E-69A5-9A92-9B37995974C6}"/>
              </a:ext>
            </a:extLst>
          </p:cNvPr>
          <p:cNvSpPr txBox="1"/>
          <p:nvPr/>
        </p:nvSpPr>
        <p:spPr>
          <a:xfrm>
            <a:off x="2243647" y="4288240"/>
            <a:ext cx="1441485" cy="369332"/>
          </a:xfrm>
          <a:prstGeom prst="rect">
            <a:avLst/>
          </a:prstGeom>
          <a:noFill/>
        </p:spPr>
        <p:txBody>
          <a:bodyPr wrap="none" rtlCol="0">
            <a:spAutoFit/>
          </a:bodyPr>
          <a:lstStyle/>
          <a:p>
            <a:r>
              <a:rPr lang="en-US" dirty="0"/>
              <a:t>Total energy</a:t>
            </a:r>
          </a:p>
        </p:txBody>
      </p:sp>
    </p:spTree>
    <p:extLst>
      <p:ext uri="{BB962C8B-B14F-4D97-AF65-F5344CB8AC3E}">
        <p14:creationId xmlns:p14="http://schemas.microsoft.com/office/powerpoint/2010/main" val="100911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p:bldP spid="14" grpId="0"/>
      <p:bldP spid="15" grpId="0" animBg="1"/>
      <p:bldP spid="16" grpId="0" animBg="1"/>
      <p:bldP spid="17" grpId="0"/>
      <p:bldP spid="1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25848-C271-00BD-081A-1C59EF275343}"/>
              </a:ext>
            </a:extLst>
          </p:cNvPr>
          <p:cNvSpPr>
            <a:spLocks noGrp="1"/>
          </p:cNvSpPr>
          <p:nvPr>
            <p:ph type="title"/>
          </p:nvPr>
        </p:nvSpPr>
        <p:spPr/>
        <p:txBody>
          <a:bodyPr/>
          <a:lstStyle/>
          <a:p>
            <a:r>
              <a:rPr lang="en-US" dirty="0"/>
              <a:t>Electrical Potential</a:t>
            </a:r>
          </a:p>
        </p:txBody>
      </p:sp>
      <p:pic>
        <p:nvPicPr>
          <p:cNvPr id="5" name="Content Placeholder 4">
            <a:extLst>
              <a:ext uri="{FF2B5EF4-FFF2-40B4-BE49-F238E27FC236}">
                <a16:creationId xmlns:a16="http://schemas.microsoft.com/office/drawing/2014/main" id="{0C148233-E99B-4762-65DB-547DD6C3EAF3}"/>
              </a:ext>
            </a:extLst>
          </p:cNvPr>
          <p:cNvPicPr>
            <a:picLocks noGrp="1" noChangeAspect="1"/>
          </p:cNvPicPr>
          <p:nvPr>
            <p:ph idx="1"/>
          </p:nvPr>
        </p:nvPicPr>
        <p:blipFill>
          <a:blip r:embed="rId3"/>
          <a:stretch>
            <a:fillRect/>
          </a:stretch>
        </p:blipFill>
        <p:spPr>
          <a:xfrm>
            <a:off x="838200" y="2437721"/>
            <a:ext cx="10515600" cy="2768371"/>
          </a:xfrm>
          <a:prstGeom prst="rect">
            <a:avLst/>
          </a:prstGeom>
        </p:spPr>
      </p:pic>
    </p:spTree>
    <p:extLst>
      <p:ext uri="{BB962C8B-B14F-4D97-AF65-F5344CB8AC3E}">
        <p14:creationId xmlns:p14="http://schemas.microsoft.com/office/powerpoint/2010/main" val="2711646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678E0-927D-A142-A665-121D690AAD66}"/>
              </a:ext>
            </a:extLst>
          </p:cNvPr>
          <p:cNvSpPr>
            <a:spLocks noGrp="1"/>
          </p:cNvSpPr>
          <p:nvPr>
            <p:ph type="title"/>
          </p:nvPr>
        </p:nvSpPr>
        <p:spPr/>
        <p:txBody>
          <a:bodyPr/>
          <a:lstStyle/>
          <a:p>
            <a:r>
              <a:rPr lang="en-US" dirty="0"/>
              <a:t>Gradient Solver</a:t>
            </a:r>
          </a:p>
        </p:txBody>
      </p:sp>
      <p:sp>
        <p:nvSpPr>
          <p:cNvPr id="4" name="Content Placeholder 5">
            <a:extLst>
              <a:ext uri="{FF2B5EF4-FFF2-40B4-BE49-F238E27FC236}">
                <a16:creationId xmlns:a16="http://schemas.microsoft.com/office/drawing/2014/main" id="{0A937C4E-6074-4E5A-3FDE-413933CC3E73}"/>
              </a:ext>
            </a:extLst>
          </p:cNvPr>
          <p:cNvSpPr txBox="1">
            <a:spLocks/>
          </p:cNvSpPr>
          <p:nvPr/>
        </p:nvSpPr>
        <p:spPr>
          <a:xfrm>
            <a:off x="838200" y="1500956"/>
            <a:ext cx="5276850" cy="48529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hlinkClick r:id="rId3"/>
              </a:rPr>
              <a:t>Conjugate gradient (CG) descent</a:t>
            </a:r>
            <a:endParaRPr lang="en-US" dirty="0"/>
          </a:p>
          <a:p>
            <a:pPr lvl="1"/>
            <a:r>
              <a:rPr lang="en-US" dirty="0"/>
              <a:t>Between steepest descent &amp; Newton method</a:t>
            </a:r>
          </a:p>
          <a:p>
            <a:pPr lvl="1"/>
            <a:r>
              <a:rPr lang="en-US" dirty="0"/>
              <a:t>Avoid computation of Hessian</a:t>
            </a:r>
          </a:p>
        </p:txBody>
      </p:sp>
      <p:sp>
        <p:nvSpPr>
          <p:cNvPr id="5" name="Content Placeholder 6">
            <a:extLst>
              <a:ext uri="{FF2B5EF4-FFF2-40B4-BE49-F238E27FC236}">
                <a16:creationId xmlns:a16="http://schemas.microsoft.com/office/drawing/2014/main" id="{27DC197C-5AE1-C358-0CDF-9B39A0777A52}"/>
              </a:ext>
            </a:extLst>
          </p:cNvPr>
          <p:cNvSpPr txBox="1">
            <a:spLocks/>
          </p:cNvSpPr>
          <p:nvPr/>
        </p:nvSpPr>
        <p:spPr>
          <a:xfrm>
            <a:off x="6210297" y="1500957"/>
            <a:ext cx="5143503" cy="48561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hlinkClick r:id="rId4"/>
              </a:rPr>
              <a:t>Nesterov’s accelerated gradient descent</a:t>
            </a:r>
            <a:endParaRPr lang="en-US" dirty="0"/>
          </a:p>
        </p:txBody>
      </p:sp>
      <p:pic>
        <p:nvPicPr>
          <p:cNvPr id="6" name="Picture 5">
            <a:extLst>
              <a:ext uri="{FF2B5EF4-FFF2-40B4-BE49-F238E27FC236}">
                <a16:creationId xmlns:a16="http://schemas.microsoft.com/office/drawing/2014/main" id="{4C0E4276-7D11-39B3-BA53-5172730352F9}"/>
              </a:ext>
            </a:extLst>
          </p:cNvPr>
          <p:cNvPicPr>
            <a:picLocks noChangeAspect="1"/>
          </p:cNvPicPr>
          <p:nvPr/>
        </p:nvPicPr>
        <p:blipFill>
          <a:blip r:embed="rId5"/>
          <a:stretch>
            <a:fillRect/>
          </a:stretch>
        </p:blipFill>
        <p:spPr>
          <a:xfrm>
            <a:off x="3891076" y="3352585"/>
            <a:ext cx="1832216" cy="2723339"/>
          </a:xfrm>
          <a:prstGeom prst="rect">
            <a:avLst/>
          </a:prstGeom>
        </p:spPr>
      </p:pic>
      <p:pic>
        <p:nvPicPr>
          <p:cNvPr id="7" name="Picture 6">
            <a:extLst>
              <a:ext uri="{FF2B5EF4-FFF2-40B4-BE49-F238E27FC236}">
                <a16:creationId xmlns:a16="http://schemas.microsoft.com/office/drawing/2014/main" id="{68241D9B-4581-EF8E-FA16-9E2EF8110E8D}"/>
              </a:ext>
            </a:extLst>
          </p:cNvPr>
          <p:cNvPicPr>
            <a:picLocks noChangeAspect="1"/>
          </p:cNvPicPr>
          <p:nvPr/>
        </p:nvPicPr>
        <p:blipFill rotWithShape="1">
          <a:blip r:embed="rId6"/>
          <a:srcRect l="4178" t="27373" r="2178" b="728"/>
          <a:stretch/>
        </p:blipFill>
        <p:spPr>
          <a:xfrm>
            <a:off x="6350311" y="3014329"/>
            <a:ext cx="5311148" cy="3061595"/>
          </a:xfrm>
          <a:prstGeom prst="rect">
            <a:avLst/>
          </a:prstGeom>
        </p:spPr>
      </p:pic>
      <p:pic>
        <p:nvPicPr>
          <p:cNvPr id="8" name="Picture 7">
            <a:extLst>
              <a:ext uri="{FF2B5EF4-FFF2-40B4-BE49-F238E27FC236}">
                <a16:creationId xmlns:a16="http://schemas.microsoft.com/office/drawing/2014/main" id="{D7BD86D5-AAFA-6DA2-5CD3-FEBEF4A33579}"/>
              </a:ext>
            </a:extLst>
          </p:cNvPr>
          <p:cNvPicPr>
            <a:picLocks noChangeAspect="1"/>
          </p:cNvPicPr>
          <p:nvPr/>
        </p:nvPicPr>
        <p:blipFill>
          <a:blip r:embed="rId7"/>
          <a:stretch>
            <a:fillRect/>
          </a:stretch>
        </p:blipFill>
        <p:spPr>
          <a:xfrm>
            <a:off x="741404" y="3567202"/>
            <a:ext cx="2794267" cy="2508722"/>
          </a:xfrm>
          <a:prstGeom prst="rect">
            <a:avLst/>
          </a:prstGeom>
        </p:spPr>
      </p:pic>
    </p:spTree>
    <p:extLst>
      <p:ext uri="{BB962C8B-B14F-4D97-AF65-F5344CB8AC3E}">
        <p14:creationId xmlns:p14="http://schemas.microsoft.com/office/powerpoint/2010/main" val="32774072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CC657-8624-6EC6-DA1A-EBC507FB872F}"/>
              </a:ext>
            </a:extLst>
          </p:cNvPr>
          <p:cNvSpPr>
            <a:spLocks noGrp="1"/>
          </p:cNvSpPr>
          <p:nvPr>
            <p:ph type="title"/>
          </p:nvPr>
        </p:nvSpPr>
        <p:spPr/>
        <p:txBody>
          <a:bodyPr/>
          <a:lstStyle/>
          <a:p>
            <a:r>
              <a:rPr lang="en-US" dirty="0"/>
              <a:t>Gradient Descent Iterations</a:t>
            </a:r>
          </a:p>
        </p:txBody>
      </p:sp>
      <p:pic>
        <p:nvPicPr>
          <p:cNvPr id="4" name="Content Placeholder 3">
            <a:extLst>
              <a:ext uri="{FF2B5EF4-FFF2-40B4-BE49-F238E27FC236}">
                <a16:creationId xmlns:a16="http://schemas.microsoft.com/office/drawing/2014/main" id="{CBA081AD-9B16-A01C-CA56-419C02414FF4}"/>
              </a:ext>
            </a:extLst>
          </p:cNvPr>
          <p:cNvPicPr>
            <a:picLocks noGrp="1" noChangeAspect="1"/>
          </p:cNvPicPr>
          <p:nvPr>
            <p:ph idx="1"/>
          </p:nvPr>
        </p:nvPicPr>
        <p:blipFill rotWithShape="1">
          <a:blip r:embed="rId2"/>
          <a:srcRect r="1611"/>
          <a:stretch/>
        </p:blipFill>
        <p:spPr>
          <a:xfrm>
            <a:off x="775964" y="1932038"/>
            <a:ext cx="10849030" cy="3613355"/>
          </a:xfrm>
          <a:prstGeom prst="rect">
            <a:avLst/>
          </a:prstGeom>
        </p:spPr>
      </p:pic>
    </p:spTree>
    <p:extLst>
      <p:ext uri="{BB962C8B-B14F-4D97-AF65-F5344CB8AC3E}">
        <p14:creationId xmlns:p14="http://schemas.microsoft.com/office/powerpoint/2010/main" val="35751984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59115-8235-AAE0-8FF2-B9ECEA71EFCB}"/>
              </a:ext>
            </a:extLst>
          </p:cNvPr>
          <p:cNvSpPr>
            <a:spLocks noGrp="1"/>
          </p:cNvSpPr>
          <p:nvPr>
            <p:ph type="title"/>
          </p:nvPr>
        </p:nvSpPr>
        <p:spPr/>
        <p:txBody>
          <a:bodyPr/>
          <a:lstStyle/>
          <a:p>
            <a:r>
              <a:rPr lang="en-US" dirty="0"/>
              <a:t>Industrial Example </a:t>
            </a:r>
          </a:p>
        </p:txBody>
      </p:sp>
      <p:pic>
        <p:nvPicPr>
          <p:cNvPr id="4" name="bigblue4-nofiller_SLD.gif" descr="bigblue4-nofiller_SLD.gif">
            <a:extLst>
              <a:ext uri="{FF2B5EF4-FFF2-40B4-BE49-F238E27FC236}">
                <a16:creationId xmlns:a16="http://schemas.microsoft.com/office/drawing/2014/main" id="{22A96A08-B174-D1ED-C657-DF6110285406}"/>
              </a:ext>
            </a:extLst>
          </p:cNvPr>
          <p:cNvPicPr>
            <a:picLocks/>
          </p:cNvPicPr>
          <p:nvPr/>
        </p:nvPicPr>
        <p:blipFill>
          <a:blip r:embed="rId2"/>
          <a:stretch>
            <a:fillRect/>
          </a:stretch>
        </p:blipFill>
        <p:spPr>
          <a:xfrm>
            <a:off x="838200" y="1881571"/>
            <a:ext cx="3322154" cy="3322154"/>
          </a:xfrm>
          <a:prstGeom prst="rect">
            <a:avLst/>
          </a:prstGeom>
          <a:ln w="12700">
            <a:miter lim="400000"/>
          </a:ln>
        </p:spPr>
      </p:pic>
      <p:pic>
        <p:nvPicPr>
          <p:cNvPr id="5" name="hpwl_bigblue4.gif" descr="hpwl_bigblue4.gif">
            <a:extLst>
              <a:ext uri="{FF2B5EF4-FFF2-40B4-BE49-F238E27FC236}">
                <a16:creationId xmlns:a16="http://schemas.microsoft.com/office/drawing/2014/main" id="{228A78F8-A21F-F162-6954-275CC0F9EADA}"/>
              </a:ext>
            </a:extLst>
          </p:cNvPr>
          <p:cNvPicPr>
            <a:picLocks/>
          </p:cNvPicPr>
          <p:nvPr/>
        </p:nvPicPr>
        <p:blipFill>
          <a:blip r:embed="rId3"/>
          <a:stretch>
            <a:fillRect/>
          </a:stretch>
        </p:blipFill>
        <p:spPr>
          <a:xfrm>
            <a:off x="6209600" y="228197"/>
            <a:ext cx="4763200" cy="3569224"/>
          </a:xfrm>
          <a:prstGeom prst="rect">
            <a:avLst/>
          </a:prstGeom>
          <a:ln w="12700">
            <a:miter lim="400000"/>
          </a:ln>
        </p:spPr>
      </p:pic>
      <p:pic>
        <p:nvPicPr>
          <p:cNvPr id="6" name="density_map_SLD.gif" descr="density_map_SLD.gif">
            <a:extLst>
              <a:ext uri="{FF2B5EF4-FFF2-40B4-BE49-F238E27FC236}">
                <a16:creationId xmlns:a16="http://schemas.microsoft.com/office/drawing/2014/main" id="{7FDFA28E-FF5F-9F5B-0172-EC0EA61EFC4A}"/>
              </a:ext>
            </a:extLst>
          </p:cNvPr>
          <p:cNvPicPr>
            <a:picLocks/>
          </p:cNvPicPr>
          <p:nvPr/>
        </p:nvPicPr>
        <p:blipFill>
          <a:blip r:embed="rId4"/>
          <a:stretch>
            <a:fillRect/>
          </a:stretch>
        </p:blipFill>
        <p:spPr>
          <a:xfrm>
            <a:off x="4612370" y="4184433"/>
            <a:ext cx="1905001" cy="1905001"/>
          </a:xfrm>
          <a:prstGeom prst="rect">
            <a:avLst/>
          </a:prstGeom>
          <a:ln w="12700">
            <a:miter lim="400000"/>
          </a:ln>
        </p:spPr>
      </p:pic>
      <p:pic>
        <p:nvPicPr>
          <p:cNvPr id="7" name="potential_map_SLD.gif" descr="potential_map_SLD.gif">
            <a:extLst>
              <a:ext uri="{FF2B5EF4-FFF2-40B4-BE49-F238E27FC236}">
                <a16:creationId xmlns:a16="http://schemas.microsoft.com/office/drawing/2014/main" id="{FC8A549B-851A-71E9-FBF0-D828EEB03F58}"/>
              </a:ext>
            </a:extLst>
          </p:cNvPr>
          <p:cNvPicPr>
            <a:picLocks/>
          </p:cNvPicPr>
          <p:nvPr/>
        </p:nvPicPr>
        <p:blipFill>
          <a:blip r:embed="rId5"/>
          <a:stretch>
            <a:fillRect/>
          </a:stretch>
        </p:blipFill>
        <p:spPr>
          <a:xfrm>
            <a:off x="7085750" y="4183874"/>
            <a:ext cx="1905001" cy="1905001"/>
          </a:xfrm>
          <a:prstGeom prst="rect">
            <a:avLst/>
          </a:prstGeom>
          <a:ln w="12700">
            <a:miter lim="400000"/>
          </a:ln>
        </p:spPr>
      </p:pic>
      <p:pic>
        <p:nvPicPr>
          <p:cNvPr id="8" name="field_map_SLD.gif" descr="field_map_SLD.gif">
            <a:extLst>
              <a:ext uri="{FF2B5EF4-FFF2-40B4-BE49-F238E27FC236}">
                <a16:creationId xmlns:a16="http://schemas.microsoft.com/office/drawing/2014/main" id="{5245CAB6-98C0-6A3E-2DAE-EEA95F4A20C1}"/>
              </a:ext>
            </a:extLst>
          </p:cNvPr>
          <p:cNvPicPr>
            <a:picLocks/>
          </p:cNvPicPr>
          <p:nvPr/>
        </p:nvPicPr>
        <p:blipFill>
          <a:blip r:embed="rId6"/>
          <a:stretch>
            <a:fillRect/>
          </a:stretch>
        </p:blipFill>
        <p:spPr>
          <a:xfrm>
            <a:off x="9442767" y="4183874"/>
            <a:ext cx="1905001" cy="1905001"/>
          </a:xfrm>
          <a:prstGeom prst="rect">
            <a:avLst/>
          </a:prstGeom>
          <a:ln w="12700">
            <a:miter lim="400000"/>
          </a:ln>
        </p:spPr>
      </p:pic>
      <p:sp>
        <p:nvSpPr>
          <p:cNvPr id="9" name="Density Map">
            <a:extLst>
              <a:ext uri="{FF2B5EF4-FFF2-40B4-BE49-F238E27FC236}">
                <a16:creationId xmlns:a16="http://schemas.microsoft.com/office/drawing/2014/main" id="{E28F62C1-7615-9D9D-FB64-036BB2372BF0}"/>
              </a:ext>
            </a:extLst>
          </p:cNvPr>
          <p:cNvSpPr txBox="1"/>
          <p:nvPr/>
        </p:nvSpPr>
        <p:spPr>
          <a:xfrm>
            <a:off x="4806424" y="6155952"/>
            <a:ext cx="1515775" cy="396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lvl1pPr algn="ctr">
              <a:defRPr sz="2000"/>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Arial"/>
                <a:cs typeface="Arial"/>
                <a:sym typeface="Arial"/>
              </a:rPr>
              <a:t>Density Map</a:t>
            </a:r>
          </a:p>
        </p:txBody>
      </p:sp>
      <p:sp>
        <p:nvSpPr>
          <p:cNvPr id="10" name="Potential Map">
            <a:extLst>
              <a:ext uri="{FF2B5EF4-FFF2-40B4-BE49-F238E27FC236}">
                <a16:creationId xmlns:a16="http://schemas.microsoft.com/office/drawing/2014/main" id="{51A06E9F-AD45-DF0F-6D41-F32A6777E2A0}"/>
              </a:ext>
            </a:extLst>
          </p:cNvPr>
          <p:cNvSpPr txBox="1"/>
          <p:nvPr/>
        </p:nvSpPr>
        <p:spPr>
          <a:xfrm>
            <a:off x="7209607" y="6155952"/>
            <a:ext cx="1657286" cy="396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lvl1pPr algn="ctr">
              <a:defRPr sz="2000"/>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dirty="0">
                <a:ln>
                  <a:noFill/>
                </a:ln>
                <a:solidFill>
                  <a:srgbClr val="000000"/>
                </a:solidFill>
                <a:effectLst/>
                <a:uLnTx/>
                <a:uFillTx/>
                <a:latin typeface="Arial"/>
                <a:cs typeface="Arial"/>
                <a:sym typeface="Arial"/>
              </a:rPr>
              <a:t>Potential Map</a:t>
            </a:r>
          </a:p>
        </p:txBody>
      </p:sp>
      <p:sp>
        <p:nvSpPr>
          <p:cNvPr id="11" name="Field Map">
            <a:extLst>
              <a:ext uri="{FF2B5EF4-FFF2-40B4-BE49-F238E27FC236}">
                <a16:creationId xmlns:a16="http://schemas.microsoft.com/office/drawing/2014/main" id="{44DB9988-8767-108F-C84B-307CC1043269}"/>
              </a:ext>
            </a:extLst>
          </p:cNvPr>
          <p:cNvSpPr txBox="1"/>
          <p:nvPr/>
        </p:nvSpPr>
        <p:spPr>
          <a:xfrm>
            <a:off x="9442767" y="6155952"/>
            <a:ext cx="1905001" cy="396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ctr">
              <a:defRPr sz="2000"/>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dirty="0">
                <a:ln>
                  <a:noFill/>
                </a:ln>
                <a:solidFill>
                  <a:srgbClr val="000000"/>
                </a:solidFill>
                <a:effectLst/>
                <a:uLnTx/>
                <a:uFillTx/>
                <a:latin typeface="Arial"/>
                <a:cs typeface="Arial"/>
                <a:sym typeface="Arial"/>
              </a:rPr>
              <a:t>Field Map</a:t>
            </a:r>
          </a:p>
        </p:txBody>
      </p:sp>
      <p:sp>
        <p:nvSpPr>
          <p:cNvPr id="12" name="Placement Metrics">
            <a:extLst>
              <a:ext uri="{FF2B5EF4-FFF2-40B4-BE49-F238E27FC236}">
                <a16:creationId xmlns:a16="http://schemas.microsoft.com/office/drawing/2014/main" id="{235E45BD-FF2C-CD57-4863-2E72F2FF1B7E}"/>
              </a:ext>
            </a:extLst>
          </p:cNvPr>
          <p:cNvSpPr txBox="1"/>
          <p:nvPr/>
        </p:nvSpPr>
        <p:spPr>
          <a:xfrm>
            <a:off x="6517372" y="3677324"/>
            <a:ext cx="4455428" cy="396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lgn="ctr">
              <a:defRPr sz="2000"/>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dirty="0">
                <a:ln>
                  <a:noFill/>
                </a:ln>
                <a:solidFill>
                  <a:srgbClr val="000000"/>
                </a:solidFill>
                <a:effectLst/>
                <a:uLnTx/>
                <a:uFillTx/>
                <a:latin typeface="Arial"/>
                <a:cs typeface="Arial"/>
                <a:sym typeface="Arial"/>
              </a:rPr>
              <a:t>Placement Metrics</a:t>
            </a:r>
          </a:p>
        </p:txBody>
      </p:sp>
    </p:spTree>
    <p:extLst>
      <p:ext uri="{BB962C8B-B14F-4D97-AF65-F5344CB8AC3E}">
        <p14:creationId xmlns:p14="http://schemas.microsoft.com/office/powerpoint/2010/main" val="6426066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8F77D-6A93-F482-3753-20174234C7F6}"/>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75A6D7BD-EDE7-E1BC-EDD3-52716F8FC63E}"/>
              </a:ext>
            </a:extLst>
          </p:cNvPr>
          <p:cNvSpPr>
            <a:spLocks noGrp="1"/>
          </p:cNvSpPr>
          <p:nvPr>
            <p:ph idx="1"/>
          </p:nvPr>
        </p:nvSpPr>
        <p:spPr/>
        <p:txBody>
          <a:bodyPr/>
          <a:lstStyle/>
          <a:p>
            <a:r>
              <a:rPr lang="en-US" b="1" dirty="0"/>
              <a:t>We have discussed nonlinear placement</a:t>
            </a:r>
          </a:p>
          <a:p>
            <a:pPr lvl="1"/>
            <a:r>
              <a:rPr lang="en-US" dirty="0"/>
              <a:t>Wirelength smoothing: LSE and WA</a:t>
            </a:r>
          </a:p>
          <a:p>
            <a:pPr lvl="1"/>
            <a:r>
              <a:rPr lang="en-US" dirty="0"/>
              <a:t>Density potential (</a:t>
            </a:r>
            <a:r>
              <a:rPr lang="en-US" dirty="0" err="1"/>
              <a:t>NTUplace</a:t>
            </a:r>
            <a:r>
              <a:rPr lang="en-US" dirty="0"/>
              <a:t>)</a:t>
            </a:r>
          </a:p>
          <a:p>
            <a:pPr lvl="1"/>
            <a:r>
              <a:rPr lang="en-US" dirty="0"/>
              <a:t>Electric potential (</a:t>
            </a:r>
            <a:r>
              <a:rPr lang="en-US" dirty="0" err="1"/>
              <a:t>ePlace</a:t>
            </a:r>
            <a:r>
              <a:rPr lang="en-US" dirty="0"/>
              <a:t>)</a:t>
            </a:r>
          </a:p>
          <a:p>
            <a:r>
              <a:rPr lang="en-US" b="1" dirty="0"/>
              <a:t>Open-source tools</a:t>
            </a:r>
          </a:p>
          <a:p>
            <a:pPr lvl="1"/>
            <a:r>
              <a:rPr lang="en-US" dirty="0" err="1"/>
              <a:t>DREAMPlace</a:t>
            </a:r>
            <a:r>
              <a:rPr lang="en-US" dirty="0"/>
              <a:t>: </a:t>
            </a:r>
            <a:r>
              <a:rPr lang="en-US" dirty="0">
                <a:hlinkClick r:id="rId2"/>
              </a:rPr>
              <a:t>https://github.com/limbo018/DREAMPlace</a:t>
            </a:r>
            <a:endParaRPr lang="en-US" dirty="0"/>
          </a:p>
          <a:p>
            <a:pPr lvl="1"/>
            <a:r>
              <a:rPr lang="en-US" dirty="0" err="1"/>
              <a:t>RePlAce</a:t>
            </a:r>
            <a:r>
              <a:rPr lang="en-US" dirty="0"/>
              <a:t>: </a:t>
            </a:r>
            <a:r>
              <a:rPr lang="en-US" dirty="0">
                <a:hlinkClick r:id="rId3"/>
              </a:rPr>
              <a:t>https://github.com/The-OpenROAD-Project/RePlAce</a:t>
            </a:r>
            <a:endParaRPr lang="en-US" dirty="0"/>
          </a:p>
        </p:txBody>
      </p:sp>
    </p:spTree>
    <p:extLst>
      <p:ext uri="{BB962C8B-B14F-4D97-AF65-F5344CB8AC3E}">
        <p14:creationId xmlns:p14="http://schemas.microsoft.com/office/powerpoint/2010/main" val="211993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83BCD-8A6B-1D99-C91F-8A8727A2C3F2}"/>
              </a:ext>
            </a:extLst>
          </p:cNvPr>
          <p:cNvSpPr>
            <a:spLocks noGrp="1"/>
          </p:cNvSpPr>
          <p:nvPr>
            <p:ph type="title"/>
          </p:nvPr>
        </p:nvSpPr>
        <p:spPr/>
        <p:txBody>
          <a:bodyPr/>
          <a:lstStyle/>
          <a:p>
            <a:r>
              <a:rPr lang="en-US" dirty="0"/>
              <a:t>Recap: Quadratic Placement Formulation</a:t>
            </a:r>
          </a:p>
        </p:txBody>
      </p:sp>
      <p:grpSp>
        <p:nvGrpSpPr>
          <p:cNvPr id="50" name="Group 49">
            <a:extLst>
              <a:ext uri="{FF2B5EF4-FFF2-40B4-BE49-F238E27FC236}">
                <a16:creationId xmlns:a16="http://schemas.microsoft.com/office/drawing/2014/main" id="{27904C3B-C907-7D3C-6C32-6A10E37A7DBB}"/>
              </a:ext>
            </a:extLst>
          </p:cNvPr>
          <p:cNvGrpSpPr/>
          <p:nvPr/>
        </p:nvGrpSpPr>
        <p:grpSpPr>
          <a:xfrm>
            <a:off x="836348" y="1784411"/>
            <a:ext cx="10517452" cy="4009070"/>
            <a:chOff x="-6409" y="804863"/>
            <a:chExt cx="8921909" cy="3400877"/>
          </a:xfrm>
        </p:grpSpPr>
        <p:sp>
          <p:nvSpPr>
            <p:cNvPr id="4" name="Rectangle 2">
              <a:extLst>
                <a:ext uri="{FF2B5EF4-FFF2-40B4-BE49-F238E27FC236}">
                  <a16:creationId xmlns:a16="http://schemas.microsoft.com/office/drawing/2014/main" id="{0E2115EA-3C8A-6D9B-8F10-CF51038F5C15}"/>
                </a:ext>
              </a:extLst>
            </p:cNvPr>
            <p:cNvSpPr>
              <a:spLocks noChangeArrowheads="1"/>
            </p:cNvSpPr>
            <p:nvPr/>
          </p:nvSpPr>
          <p:spPr bwMode="auto">
            <a:xfrm>
              <a:off x="801688" y="958850"/>
              <a:ext cx="2324100" cy="2171700"/>
            </a:xfrm>
            <a:prstGeom prst="rect">
              <a:avLst/>
            </a:prstGeom>
            <a:no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 name="Rectangle 3">
              <a:extLst>
                <a:ext uri="{FF2B5EF4-FFF2-40B4-BE49-F238E27FC236}">
                  <a16:creationId xmlns:a16="http://schemas.microsoft.com/office/drawing/2014/main" id="{9089C3D3-729E-A39A-9690-4732E335D1DC}"/>
                </a:ext>
              </a:extLst>
            </p:cNvPr>
            <p:cNvSpPr>
              <a:spLocks noChangeArrowheads="1"/>
            </p:cNvSpPr>
            <p:nvPr/>
          </p:nvSpPr>
          <p:spPr bwMode="auto">
            <a:xfrm>
              <a:off x="2986088" y="2990850"/>
              <a:ext cx="225425" cy="223838"/>
            </a:xfrm>
            <a:prstGeom prst="rect">
              <a:avLst/>
            </a:prstGeom>
            <a:solidFill>
              <a:srgbClr val="800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 name="Rectangle 4">
              <a:extLst>
                <a:ext uri="{FF2B5EF4-FFF2-40B4-BE49-F238E27FC236}">
                  <a16:creationId xmlns:a16="http://schemas.microsoft.com/office/drawing/2014/main" id="{2D999E3E-C368-22D7-6725-26AA53D01299}"/>
                </a:ext>
              </a:extLst>
            </p:cNvPr>
            <p:cNvSpPr>
              <a:spLocks noChangeArrowheads="1"/>
            </p:cNvSpPr>
            <p:nvPr/>
          </p:nvSpPr>
          <p:spPr bwMode="auto">
            <a:xfrm>
              <a:off x="714375" y="855663"/>
              <a:ext cx="225425" cy="223837"/>
            </a:xfrm>
            <a:prstGeom prst="rect">
              <a:avLst/>
            </a:prstGeom>
            <a:solidFill>
              <a:srgbClr val="800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 name="Line 5">
              <a:extLst>
                <a:ext uri="{FF2B5EF4-FFF2-40B4-BE49-F238E27FC236}">
                  <a16:creationId xmlns:a16="http://schemas.microsoft.com/office/drawing/2014/main" id="{04B4D116-B6A8-4D46-26DD-0635CDE8EE01}"/>
                </a:ext>
              </a:extLst>
            </p:cNvPr>
            <p:cNvSpPr>
              <a:spLocks noChangeShapeType="1"/>
            </p:cNvSpPr>
            <p:nvPr/>
          </p:nvSpPr>
          <p:spPr bwMode="auto">
            <a:xfrm>
              <a:off x="1365250" y="1439863"/>
              <a:ext cx="349250" cy="447675"/>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 name="Line 6">
              <a:extLst>
                <a:ext uri="{FF2B5EF4-FFF2-40B4-BE49-F238E27FC236}">
                  <a16:creationId xmlns:a16="http://schemas.microsoft.com/office/drawing/2014/main" id="{0FB2F3F9-CB46-69D8-A949-8E7C7A63A9A5}"/>
                </a:ext>
              </a:extLst>
            </p:cNvPr>
            <p:cNvSpPr>
              <a:spLocks noChangeShapeType="1"/>
            </p:cNvSpPr>
            <p:nvPr/>
          </p:nvSpPr>
          <p:spPr bwMode="auto">
            <a:xfrm>
              <a:off x="1349375" y="1408113"/>
              <a:ext cx="365125" cy="0"/>
            </a:xfrm>
            <a:prstGeom prst="line">
              <a:avLst/>
            </a:prstGeom>
            <a:noFill/>
            <a:ln w="76200" cmpd="sng">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9" name="Rectangle 7">
              <a:extLst>
                <a:ext uri="{FF2B5EF4-FFF2-40B4-BE49-F238E27FC236}">
                  <a16:creationId xmlns:a16="http://schemas.microsoft.com/office/drawing/2014/main" id="{803A36B2-16DA-4DCB-0DB6-BF8F9BDCE5AC}"/>
                </a:ext>
              </a:extLst>
            </p:cNvPr>
            <p:cNvSpPr>
              <a:spLocks noChangeArrowheads="1"/>
            </p:cNvSpPr>
            <p:nvPr/>
          </p:nvSpPr>
          <p:spPr bwMode="auto">
            <a:xfrm>
              <a:off x="1127125" y="1028700"/>
              <a:ext cx="276045" cy="337236"/>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1</a:t>
              </a:r>
            </a:p>
          </p:txBody>
        </p:sp>
        <p:sp>
          <p:nvSpPr>
            <p:cNvPr id="10" name="Rectangle 8">
              <a:extLst>
                <a:ext uri="{FF2B5EF4-FFF2-40B4-BE49-F238E27FC236}">
                  <a16:creationId xmlns:a16="http://schemas.microsoft.com/office/drawing/2014/main" id="{EA38413B-4C3E-3B22-1AC8-AFA9F3550612}"/>
                </a:ext>
              </a:extLst>
            </p:cNvPr>
            <p:cNvSpPr>
              <a:spLocks noChangeArrowheads="1"/>
            </p:cNvSpPr>
            <p:nvPr/>
          </p:nvSpPr>
          <p:spPr bwMode="auto">
            <a:xfrm>
              <a:off x="1517650" y="1885950"/>
              <a:ext cx="276045" cy="337236"/>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2</a:t>
              </a:r>
            </a:p>
          </p:txBody>
        </p:sp>
        <p:sp>
          <p:nvSpPr>
            <p:cNvPr id="11" name="Rectangle 9">
              <a:extLst>
                <a:ext uri="{FF2B5EF4-FFF2-40B4-BE49-F238E27FC236}">
                  <a16:creationId xmlns:a16="http://schemas.microsoft.com/office/drawing/2014/main" id="{26A675F7-017E-3643-2695-8AC4DE3606A0}"/>
                </a:ext>
              </a:extLst>
            </p:cNvPr>
            <p:cNvSpPr>
              <a:spLocks noChangeArrowheads="1"/>
            </p:cNvSpPr>
            <p:nvPr/>
          </p:nvSpPr>
          <p:spPr bwMode="auto">
            <a:xfrm>
              <a:off x="1806575" y="1073150"/>
              <a:ext cx="276045" cy="337236"/>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3</a:t>
              </a:r>
            </a:p>
          </p:txBody>
        </p:sp>
        <p:sp>
          <p:nvSpPr>
            <p:cNvPr id="12" name="Rectangle 10">
              <a:extLst>
                <a:ext uri="{FF2B5EF4-FFF2-40B4-BE49-F238E27FC236}">
                  <a16:creationId xmlns:a16="http://schemas.microsoft.com/office/drawing/2014/main" id="{38AFAD14-F9D2-6524-349C-1C94FF5E7EEB}"/>
                </a:ext>
              </a:extLst>
            </p:cNvPr>
            <p:cNvSpPr>
              <a:spLocks noChangeArrowheads="1"/>
            </p:cNvSpPr>
            <p:nvPr/>
          </p:nvSpPr>
          <p:spPr bwMode="auto">
            <a:xfrm>
              <a:off x="2552700" y="1192213"/>
              <a:ext cx="276045" cy="337236"/>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4</a:t>
              </a:r>
            </a:p>
          </p:txBody>
        </p:sp>
        <p:sp>
          <p:nvSpPr>
            <p:cNvPr id="13" name="Oval 11">
              <a:extLst>
                <a:ext uri="{FF2B5EF4-FFF2-40B4-BE49-F238E27FC236}">
                  <a16:creationId xmlns:a16="http://schemas.microsoft.com/office/drawing/2014/main" id="{4B822BDB-9E90-1F73-B65C-286C12DBD3AA}"/>
                </a:ext>
              </a:extLst>
            </p:cNvPr>
            <p:cNvSpPr>
              <a:spLocks noChangeArrowheads="1"/>
            </p:cNvSpPr>
            <p:nvPr/>
          </p:nvSpPr>
          <p:spPr bwMode="auto">
            <a:xfrm>
              <a:off x="1201738" y="1339850"/>
              <a:ext cx="134937" cy="136525"/>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14" name="Oval 12">
              <a:extLst>
                <a:ext uri="{FF2B5EF4-FFF2-40B4-BE49-F238E27FC236}">
                  <a16:creationId xmlns:a16="http://schemas.microsoft.com/office/drawing/2014/main" id="{C0EE7E61-A030-5974-5562-43DAF0CAF4CE}"/>
                </a:ext>
              </a:extLst>
            </p:cNvPr>
            <p:cNvSpPr>
              <a:spLocks noChangeArrowheads="1"/>
            </p:cNvSpPr>
            <p:nvPr/>
          </p:nvSpPr>
          <p:spPr bwMode="auto">
            <a:xfrm>
              <a:off x="1728788" y="1323975"/>
              <a:ext cx="134937" cy="136525"/>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15" name="Oval 13">
              <a:extLst>
                <a:ext uri="{FF2B5EF4-FFF2-40B4-BE49-F238E27FC236}">
                  <a16:creationId xmlns:a16="http://schemas.microsoft.com/office/drawing/2014/main" id="{8BBA072B-DA67-550F-A685-058A4172307E}"/>
                </a:ext>
              </a:extLst>
            </p:cNvPr>
            <p:cNvSpPr>
              <a:spLocks noChangeArrowheads="1"/>
            </p:cNvSpPr>
            <p:nvPr/>
          </p:nvSpPr>
          <p:spPr bwMode="auto">
            <a:xfrm>
              <a:off x="1711325" y="1865313"/>
              <a:ext cx="134938" cy="136525"/>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16" name="Oval 14">
              <a:extLst>
                <a:ext uri="{FF2B5EF4-FFF2-40B4-BE49-F238E27FC236}">
                  <a16:creationId xmlns:a16="http://schemas.microsoft.com/office/drawing/2014/main" id="{F5DD5421-F13B-D101-F54E-5D85BD308F74}"/>
                </a:ext>
              </a:extLst>
            </p:cNvPr>
            <p:cNvSpPr>
              <a:spLocks noChangeArrowheads="1"/>
            </p:cNvSpPr>
            <p:nvPr/>
          </p:nvSpPr>
          <p:spPr bwMode="auto">
            <a:xfrm>
              <a:off x="2439988" y="1898650"/>
              <a:ext cx="134937" cy="136525"/>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17" name="Line 15">
              <a:extLst>
                <a:ext uri="{FF2B5EF4-FFF2-40B4-BE49-F238E27FC236}">
                  <a16:creationId xmlns:a16="http://schemas.microsoft.com/office/drawing/2014/main" id="{395DACA9-137E-A631-A2A7-C1D6110C7F08}"/>
                </a:ext>
              </a:extLst>
            </p:cNvPr>
            <p:cNvSpPr>
              <a:spLocks noChangeShapeType="1"/>
            </p:cNvSpPr>
            <p:nvPr/>
          </p:nvSpPr>
          <p:spPr bwMode="auto">
            <a:xfrm flipH="1" flipV="1">
              <a:off x="912749" y="1050345"/>
              <a:ext cx="311150" cy="296863"/>
            </a:xfrm>
            <a:prstGeom prst="line">
              <a:avLst/>
            </a:prstGeom>
            <a:noFill/>
            <a:ln w="76200" cmpd="sng">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8" name="Line 16">
              <a:extLst>
                <a:ext uri="{FF2B5EF4-FFF2-40B4-BE49-F238E27FC236}">
                  <a16:creationId xmlns:a16="http://schemas.microsoft.com/office/drawing/2014/main" id="{4CC014EC-B110-BE2F-A1C6-8D84F30CAAAC}"/>
                </a:ext>
              </a:extLst>
            </p:cNvPr>
            <p:cNvSpPr>
              <a:spLocks noChangeShapeType="1"/>
            </p:cNvSpPr>
            <p:nvPr/>
          </p:nvSpPr>
          <p:spPr bwMode="auto">
            <a:xfrm flipH="1" flipV="1">
              <a:off x="1765300" y="1430338"/>
              <a:ext cx="1279525" cy="1566862"/>
            </a:xfrm>
            <a:prstGeom prst="line">
              <a:avLst/>
            </a:prstGeom>
            <a:noFill/>
            <a:ln w="25400">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9" name="Rectangle 17">
              <a:extLst>
                <a:ext uri="{FF2B5EF4-FFF2-40B4-BE49-F238E27FC236}">
                  <a16:creationId xmlns:a16="http://schemas.microsoft.com/office/drawing/2014/main" id="{C5A27AEC-4950-501B-5C91-7A9860ED1237}"/>
                </a:ext>
              </a:extLst>
            </p:cNvPr>
            <p:cNvSpPr>
              <a:spLocks noChangeArrowheads="1"/>
            </p:cNvSpPr>
            <p:nvPr/>
          </p:nvSpPr>
          <p:spPr bwMode="auto">
            <a:xfrm>
              <a:off x="3165475" y="2955925"/>
              <a:ext cx="601041" cy="337236"/>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(1,0)</a:t>
              </a:r>
            </a:p>
          </p:txBody>
        </p:sp>
        <p:sp>
          <p:nvSpPr>
            <p:cNvPr id="20" name="Rectangle 18">
              <a:extLst>
                <a:ext uri="{FF2B5EF4-FFF2-40B4-BE49-F238E27FC236}">
                  <a16:creationId xmlns:a16="http://schemas.microsoft.com/office/drawing/2014/main" id="{1648969B-E084-D664-A2BB-178BD27541BF}"/>
                </a:ext>
              </a:extLst>
            </p:cNvPr>
            <p:cNvSpPr>
              <a:spLocks noChangeArrowheads="1"/>
            </p:cNvSpPr>
            <p:nvPr/>
          </p:nvSpPr>
          <p:spPr bwMode="auto">
            <a:xfrm>
              <a:off x="0" y="804863"/>
              <a:ext cx="660873" cy="337236"/>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(0, 1)</a:t>
              </a:r>
            </a:p>
          </p:txBody>
        </p:sp>
        <p:sp>
          <p:nvSpPr>
            <p:cNvPr id="21" name="Rectangle 19">
              <a:extLst>
                <a:ext uri="{FF2B5EF4-FFF2-40B4-BE49-F238E27FC236}">
                  <a16:creationId xmlns:a16="http://schemas.microsoft.com/office/drawing/2014/main" id="{F0958F7B-8537-F447-37A6-10C8483977FD}"/>
                </a:ext>
              </a:extLst>
            </p:cNvPr>
            <p:cNvSpPr>
              <a:spLocks noChangeArrowheads="1"/>
            </p:cNvSpPr>
            <p:nvPr/>
          </p:nvSpPr>
          <p:spPr bwMode="auto">
            <a:xfrm>
              <a:off x="1954213" y="3024188"/>
              <a:ext cx="225425" cy="223837"/>
            </a:xfrm>
            <a:prstGeom prst="rect">
              <a:avLst/>
            </a:prstGeom>
            <a:solidFill>
              <a:srgbClr val="800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2" name="Line 20">
              <a:extLst>
                <a:ext uri="{FF2B5EF4-FFF2-40B4-BE49-F238E27FC236}">
                  <a16:creationId xmlns:a16="http://schemas.microsoft.com/office/drawing/2014/main" id="{1DC62658-4007-6F96-595D-A13A9B687214}"/>
                </a:ext>
              </a:extLst>
            </p:cNvPr>
            <p:cNvSpPr>
              <a:spLocks noChangeShapeType="1"/>
            </p:cNvSpPr>
            <p:nvPr/>
          </p:nvSpPr>
          <p:spPr bwMode="auto">
            <a:xfrm flipV="1">
              <a:off x="2062163" y="2005013"/>
              <a:ext cx="381000" cy="1041400"/>
            </a:xfrm>
            <a:prstGeom prst="line">
              <a:avLst/>
            </a:prstGeom>
            <a:noFill/>
            <a:ln w="25400">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3" name="Rectangle 21">
              <a:extLst>
                <a:ext uri="{FF2B5EF4-FFF2-40B4-BE49-F238E27FC236}">
                  <a16:creationId xmlns:a16="http://schemas.microsoft.com/office/drawing/2014/main" id="{C5CB9B3E-9BAF-78B2-61DC-ECDF26EA5730}"/>
                </a:ext>
              </a:extLst>
            </p:cNvPr>
            <p:cNvSpPr>
              <a:spLocks noChangeArrowheads="1"/>
            </p:cNvSpPr>
            <p:nvPr/>
          </p:nvSpPr>
          <p:spPr bwMode="auto">
            <a:xfrm>
              <a:off x="1654175" y="3230563"/>
              <a:ext cx="781898" cy="337236"/>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(0.5,0)</a:t>
              </a:r>
            </a:p>
          </p:txBody>
        </p:sp>
        <p:sp>
          <p:nvSpPr>
            <p:cNvPr id="24" name="Oval 35">
              <a:extLst>
                <a:ext uri="{FF2B5EF4-FFF2-40B4-BE49-F238E27FC236}">
                  <a16:creationId xmlns:a16="http://schemas.microsoft.com/office/drawing/2014/main" id="{70A10A9C-A4EF-BB1E-8615-BF5DD4DB75A5}"/>
                </a:ext>
              </a:extLst>
            </p:cNvPr>
            <p:cNvSpPr>
              <a:spLocks noChangeArrowheads="1"/>
            </p:cNvSpPr>
            <p:nvPr/>
          </p:nvSpPr>
          <p:spPr bwMode="auto">
            <a:xfrm>
              <a:off x="2406650" y="1339850"/>
              <a:ext cx="134938" cy="136525"/>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25" name="Rectangle 36">
              <a:extLst>
                <a:ext uri="{FF2B5EF4-FFF2-40B4-BE49-F238E27FC236}">
                  <a16:creationId xmlns:a16="http://schemas.microsoft.com/office/drawing/2014/main" id="{5F764F69-2DBD-E7AB-64AA-5A168FBF2461}"/>
                </a:ext>
              </a:extLst>
            </p:cNvPr>
            <p:cNvSpPr>
              <a:spLocks noChangeArrowheads="1"/>
            </p:cNvSpPr>
            <p:nvPr/>
          </p:nvSpPr>
          <p:spPr bwMode="auto">
            <a:xfrm>
              <a:off x="2620963" y="1819275"/>
              <a:ext cx="276045" cy="337236"/>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5</a:t>
              </a:r>
            </a:p>
          </p:txBody>
        </p:sp>
        <p:sp>
          <p:nvSpPr>
            <p:cNvPr id="26" name="Line 37">
              <a:extLst>
                <a:ext uri="{FF2B5EF4-FFF2-40B4-BE49-F238E27FC236}">
                  <a16:creationId xmlns:a16="http://schemas.microsoft.com/office/drawing/2014/main" id="{D1B69ED0-07B0-9F7E-742A-BB5634217DB0}"/>
                </a:ext>
              </a:extLst>
            </p:cNvPr>
            <p:cNvSpPr>
              <a:spLocks noChangeShapeType="1"/>
            </p:cNvSpPr>
            <p:nvPr/>
          </p:nvSpPr>
          <p:spPr bwMode="auto">
            <a:xfrm flipV="1">
              <a:off x="1925638" y="1379538"/>
              <a:ext cx="433387" cy="41275"/>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7" name="Line 38">
              <a:extLst>
                <a:ext uri="{FF2B5EF4-FFF2-40B4-BE49-F238E27FC236}">
                  <a16:creationId xmlns:a16="http://schemas.microsoft.com/office/drawing/2014/main" id="{D39B6ECC-80C9-9564-906F-EAE18A09A07F}"/>
                </a:ext>
              </a:extLst>
            </p:cNvPr>
            <p:cNvSpPr>
              <a:spLocks noChangeShapeType="1"/>
            </p:cNvSpPr>
            <p:nvPr/>
          </p:nvSpPr>
          <p:spPr bwMode="auto">
            <a:xfrm>
              <a:off x="1890713" y="1949450"/>
              <a:ext cx="484187" cy="17463"/>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8" name="Line 39">
              <a:extLst>
                <a:ext uri="{FF2B5EF4-FFF2-40B4-BE49-F238E27FC236}">
                  <a16:creationId xmlns:a16="http://schemas.microsoft.com/office/drawing/2014/main" id="{61A6D089-FDCA-FC9C-88B7-F4AAAE162EC0}"/>
                </a:ext>
              </a:extLst>
            </p:cNvPr>
            <p:cNvSpPr>
              <a:spLocks noChangeShapeType="1"/>
            </p:cNvSpPr>
            <p:nvPr/>
          </p:nvSpPr>
          <p:spPr bwMode="auto">
            <a:xfrm flipV="1">
              <a:off x="1876425" y="1481138"/>
              <a:ext cx="515938" cy="4318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9" name="Line 40">
              <a:extLst>
                <a:ext uri="{FF2B5EF4-FFF2-40B4-BE49-F238E27FC236}">
                  <a16:creationId xmlns:a16="http://schemas.microsoft.com/office/drawing/2014/main" id="{E5B3BD00-D40E-5C27-A538-5D8D672E6611}"/>
                </a:ext>
              </a:extLst>
            </p:cNvPr>
            <p:cNvSpPr>
              <a:spLocks noChangeShapeType="1"/>
            </p:cNvSpPr>
            <p:nvPr/>
          </p:nvSpPr>
          <p:spPr bwMode="auto">
            <a:xfrm flipH="1">
              <a:off x="1782763" y="1474788"/>
              <a:ext cx="73025" cy="3619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0" name="Line 41">
              <a:extLst>
                <a:ext uri="{FF2B5EF4-FFF2-40B4-BE49-F238E27FC236}">
                  <a16:creationId xmlns:a16="http://schemas.microsoft.com/office/drawing/2014/main" id="{E3DECE3E-CC92-DEE0-412D-411009247726}"/>
                </a:ext>
              </a:extLst>
            </p:cNvPr>
            <p:cNvSpPr>
              <a:spLocks noChangeShapeType="1"/>
            </p:cNvSpPr>
            <p:nvPr/>
          </p:nvSpPr>
          <p:spPr bwMode="auto">
            <a:xfrm flipH="1">
              <a:off x="2460625" y="1506538"/>
              <a:ext cx="41275" cy="347662"/>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1" name="Rectangle 42">
              <a:extLst>
                <a:ext uri="{FF2B5EF4-FFF2-40B4-BE49-F238E27FC236}">
                  <a16:creationId xmlns:a16="http://schemas.microsoft.com/office/drawing/2014/main" id="{A54D98A0-194D-F0C2-9951-602102DA925A}"/>
                </a:ext>
              </a:extLst>
            </p:cNvPr>
            <p:cNvSpPr>
              <a:spLocks noChangeArrowheads="1"/>
            </p:cNvSpPr>
            <p:nvPr/>
          </p:nvSpPr>
          <p:spPr bwMode="auto">
            <a:xfrm>
              <a:off x="3038475" y="873125"/>
              <a:ext cx="225425" cy="223838"/>
            </a:xfrm>
            <a:prstGeom prst="rect">
              <a:avLst/>
            </a:prstGeom>
            <a:solidFill>
              <a:srgbClr val="800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2" name="Rectangle 43">
              <a:extLst>
                <a:ext uri="{FF2B5EF4-FFF2-40B4-BE49-F238E27FC236}">
                  <a16:creationId xmlns:a16="http://schemas.microsoft.com/office/drawing/2014/main" id="{730A9031-F232-F28A-DF6F-42D227A9F3BF}"/>
                </a:ext>
              </a:extLst>
            </p:cNvPr>
            <p:cNvSpPr>
              <a:spLocks noChangeArrowheads="1"/>
            </p:cNvSpPr>
            <p:nvPr/>
          </p:nvSpPr>
          <p:spPr bwMode="auto">
            <a:xfrm>
              <a:off x="3216275" y="822325"/>
              <a:ext cx="601041" cy="337236"/>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(1,1)</a:t>
              </a:r>
            </a:p>
          </p:txBody>
        </p:sp>
        <p:sp>
          <p:nvSpPr>
            <p:cNvPr id="33" name="Line 44">
              <a:extLst>
                <a:ext uri="{FF2B5EF4-FFF2-40B4-BE49-F238E27FC236}">
                  <a16:creationId xmlns:a16="http://schemas.microsoft.com/office/drawing/2014/main" id="{394219F0-29B9-2541-6267-68A2A7FFA562}"/>
                </a:ext>
              </a:extLst>
            </p:cNvPr>
            <p:cNvSpPr>
              <a:spLocks noChangeShapeType="1"/>
            </p:cNvSpPr>
            <p:nvPr/>
          </p:nvSpPr>
          <p:spPr bwMode="auto">
            <a:xfrm flipH="1">
              <a:off x="2460625" y="1100138"/>
              <a:ext cx="617538" cy="228600"/>
            </a:xfrm>
            <a:prstGeom prst="line">
              <a:avLst/>
            </a:prstGeom>
            <a:noFill/>
            <a:ln w="25400">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grpSp>
          <p:nvGrpSpPr>
            <p:cNvPr id="34" name="Group 33">
              <a:extLst>
                <a:ext uri="{FF2B5EF4-FFF2-40B4-BE49-F238E27FC236}">
                  <a16:creationId xmlns:a16="http://schemas.microsoft.com/office/drawing/2014/main" id="{15343532-CE14-076C-644C-1B2A66EB253B}"/>
                </a:ext>
              </a:extLst>
            </p:cNvPr>
            <p:cNvGrpSpPr/>
            <p:nvPr/>
          </p:nvGrpSpPr>
          <p:grpSpPr>
            <a:xfrm>
              <a:off x="3687291" y="982680"/>
              <a:ext cx="2197043" cy="1354064"/>
              <a:chOff x="3687291" y="982680"/>
              <a:chExt cx="2197043" cy="1354064"/>
            </a:xfrm>
          </p:grpSpPr>
          <p:sp>
            <p:nvSpPr>
              <p:cNvPr id="35" name="Rectangle 23">
                <a:extLst>
                  <a:ext uri="{FF2B5EF4-FFF2-40B4-BE49-F238E27FC236}">
                    <a16:creationId xmlns:a16="http://schemas.microsoft.com/office/drawing/2014/main" id="{0E3DEC43-16FC-1F19-CBDB-990DD906ECC5}"/>
                  </a:ext>
                </a:extLst>
              </p:cNvPr>
              <p:cNvSpPr>
                <a:spLocks noChangeArrowheads="1"/>
              </p:cNvSpPr>
              <p:nvPr/>
            </p:nvSpPr>
            <p:spPr bwMode="auto">
              <a:xfrm>
                <a:off x="3687291" y="1131603"/>
                <a:ext cx="519452" cy="311127"/>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b="1" dirty="0">
                    <a:solidFill>
                      <a:srgbClr val="0B4B8E"/>
                    </a:solidFill>
                    <a:latin typeface="Arial" panose="020B0604020202020204" pitchFamily="34" charset="0"/>
                    <a:cs typeface="Arial" panose="020B0604020202020204" pitchFamily="34" charset="0"/>
                  </a:rPr>
                  <a:t>C</a:t>
                </a:r>
                <a:r>
                  <a:rPr lang="en-US" dirty="0">
                    <a:latin typeface="Arial" panose="020B0604020202020204" pitchFamily="34" charset="0"/>
                    <a:cs typeface="Arial" panose="020B0604020202020204" pitchFamily="34" charset="0"/>
                  </a:rPr>
                  <a:t> = </a:t>
                </a:r>
              </a:p>
            </p:txBody>
          </p:sp>
          <p:sp>
            <p:nvSpPr>
              <p:cNvPr id="36" name="Double Bracket 35">
                <a:extLst>
                  <a:ext uri="{FF2B5EF4-FFF2-40B4-BE49-F238E27FC236}">
                    <a16:creationId xmlns:a16="http://schemas.microsoft.com/office/drawing/2014/main" id="{DDA0D88C-5EAE-1CC9-13DA-9B6EAD90657C}"/>
                  </a:ext>
                </a:extLst>
              </p:cNvPr>
              <p:cNvSpPr/>
              <p:nvPr/>
            </p:nvSpPr>
            <p:spPr bwMode="auto">
              <a:xfrm>
                <a:off x="4348596" y="1035351"/>
                <a:ext cx="1535738" cy="1301393"/>
              </a:xfrm>
              <a:prstGeom prst="bracketPair">
                <a:avLst/>
              </a:prstGeom>
              <a:solidFill>
                <a:srgbClr val="FCFEB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37" name="Text Box 52">
                <a:extLst>
                  <a:ext uri="{FF2B5EF4-FFF2-40B4-BE49-F238E27FC236}">
                    <a16:creationId xmlns:a16="http://schemas.microsoft.com/office/drawing/2014/main" id="{05537783-C12A-B642-FB18-366EAC9AE1E4}"/>
                  </a:ext>
                </a:extLst>
              </p:cNvPr>
              <p:cNvSpPr txBox="1">
                <a:spLocks noChangeArrowheads="1"/>
              </p:cNvSpPr>
              <p:nvPr/>
            </p:nvSpPr>
            <p:spPr bwMode="auto">
              <a:xfrm>
                <a:off x="4433914" y="982680"/>
                <a:ext cx="1299917" cy="1311954"/>
              </a:xfrm>
              <a:prstGeom prst="rect">
                <a:avLst/>
              </a:prstGeom>
              <a:noFill/>
              <a:ln w="12700">
                <a:noFill/>
                <a:miter lim="800000"/>
                <a:headEnd/>
                <a:tailEnd/>
              </a:ln>
              <a:effectLst/>
            </p:spPr>
            <p:txBody>
              <a:bodyPr wrap="square">
                <a:prstTxWarp prst="textNoShape">
                  <a:avLst/>
                </a:prstTxWarp>
                <a:spAutoFit/>
              </a:bodyPr>
              <a:lstStyle/>
              <a:p>
                <a:pPr>
                  <a:lnSpc>
                    <a:spcPct val="90000"/>
                  </a:lnSpc>
                </a:pPr>
                <a:r>
                  <a:rPr lang="en-US" sz="2100" dirty="0">
                    <a:latin typeface="Arial" panose="020B0604020202020204" pitchFamily="34" charset="0"/>
                    <a:cs typeface="Arial" panose="020B0604020202020204" pitchFamily="34" charset="0"/>
                  </a:rPr>
                  <a:t> 0  1 10 0 0</a:t>
                </a:r>
              </a:p>
              <a:p>
                <a:pPr>
                  <a:lnSpc>
                    <a:spcPct val="90000"/>
                  </a:lnSpc>
                </a:pPr>
                <a:r>
                  <a:rPr lang="en-US" sz="2100" dirty="0">
                    <a:latin typeface="Arial" panose="020B0604020202020204" pitchFamily="34" charset="0"/>
                    <a:cs typeface="Arial" panose="020B0604020202020204" pitchFamily="34" charset="0"/>
                  </a:rPr>
                  <a:t> 1  0  1  1 1</a:t>
                </a:r>
              </a:p>
              <a:p>
                <a:pPr>
                  <a:lnSpc>
                    <a:spcPct val="90000"/>
                  </a:lnSpc>
                </a:pPr>
                <a:r>
                  <a:rPr lang="en-US" sz="2100" dirty="0">
                    <a:latin typeface="Arial" panose="020B0604020202020204" pitchFamily="34" charset="0"/>
                    <a:cs typeface="Arial" panose="020B0604020202020204" pitchFamily="34" charset="0"/>
                  </a:rPr>
                  <a:t>10 1  0  1 0</a:t>
                </a:r>
              </a:p>
              <a:p>
                <a:pPr>
                  <a:lnSpc>
                    <a:spcPct val="90000"/>
                  </a:lnSpc>
                </a:pPr>
                <a:r>
                  <a:rPr lang="en-US" sz="2100" dirty="0">
                    <a:latin typeface="Arial" panose="020B0604020202020204" pitchFamily="34" charset="0"/>
                    <a:cs typeface="Arial" panose="020B0604020202020204" pitchFamily="34" charset="0"/>
                  </a:rPr>
                  <a:t> 0  1  1  0 1</a:t>
                </a:r>
              </a:p>
              <a:p>
                <a:pPr>
                  <a:lnSpc>
                    <a:spcPct val="90000"/>
                  </a:lnSpc>
                </a:pPr>
                <a:r>
                  <a:rPr lang="en-US" sz="2100" dirty="0">
                    <a:latin typeface="Arial" panose="020B0604020202020204" pitchFamily="34" charset="0"/>
                    <a:cs typeface="Arial" panose="020B0604020202020204" pitchFamily="34" charset="0"/>
                  </a:rPr>
                  <a:t> 0  1  0  1 0 </a:t>
                </a:r>
              </a:p>
            </p:txBody>
          </p:sp>
        </p:grpSp>
        <p:sp>
          <p:nvSpPr>
            <p:cNvPr id="38" name="TextBox 37">
              <a:extLst>
                <a:ext uri="{FF2B5EF4-FFF2-40B4-BE49-F238E27FC236}">
                  <a16:creationId xmlns:a16="http://schemas.microsoft.com/office/drawing/2014/main" id="{F0F103A1-91A1-C730-A6FF-53F800844FF2}"/>
                </a:ext>
              </a:extLst>
            </p:cNvPr>
            <p:cNvSpPr txBox="1"/>
            <p:nvPr/>
          </p:nvSpPr>
          <p:spPr>
            <a:xfrm>
              <a:off x="261692" y="3657460"/>
              <a:ext cx="3882559" cy="548280"/>
            </a:xfrm>
            <a:prstGeom prst="rect">
              <a:avLst/>
            </a:prstGeom>
            <a:noFill/>
          </p:spPr>
          <p:txBody>
            <a:bodyPr wrap="none" rtlCol="0">
              <a:spAutoFit/>
            </a:bodyPr>
            <a:lstStyle/>
            <a:p>
              <a:r>
                <a:rPr lang="en-US" sz="1800" dirty="0">
                  <a:latin typeface="Arial" panose="020B0604020202020204" pitchFamily="34" charset="0"/>
                  <a:cs typeface="Arial" panose="020B0604020202020204" pitchFamily="34" charset="0"/>
                </a:rPr>
                <a:t>All wire weights = 1 </a:t>
              </a:r>
              <a:r>
                <a:rPr lang="en-US" sz="1800" i="1" dirty="0">
                  <a:latin typeface="Arial" panose="020B0604020202020204" pitchFamily="34" charset="0"/>
                  <a:cs typeface="Arial" panose="020B0604020202020204" pitchFamily="34" charset="0"/>
                </a:rPr>
                <a:t>except</a:t>
              </a:r>
              <a:r>
                <a:rPr lang="en-US" sz="1800" dirty="0">
                  <a:latin typeface="Arial" panose="020B0604020202020204" pitchFamily="34" charset="0"/>
                  <a:cs typeface="Arial" panose="020B0604020202020204" pitchFamily="34" charset="0"/>
                </a:rPr>
                <a:t> two highlighted:</a:t>
              </a:r>
            </a:p>
            <a:p>
              <a:r>
                <a:rPr lang="en-US" sz="1800" dirty="0">
                  <a:latin typeface="Arial" panose="020B0604020202020204" pitchFamily="34" charset="0"/>
                  <a:cs typeface="Arial" panose="020B0604020202020204" pitchFamily="34" charset="0"/>
                </a:rPr>
                <a:t>   </a:t>
              </a:r>
              <a:r>
                <a:rPr lang="en-US" sz="1800" b="1" dirty="0">
                  <a:solidFill>
                    <a:srgbClr val="0B4B8E"/>
                  </a:solidFill>
                  <a:latin typeface="Arial" panose="020B0604020202020204" pitchFamily="34" charset="0"/>
                  <a:cs typeface="Arial" panose="020B0604020202020204" pitchFamily="34" charset="0"/>
                </a:rPr>
                <a:t>gate1</a:t>
              </a:r>
              <a:r>
                <a:rPr lang="en-US" sz="1800" dirty="0">
                  <a:solidFill>
                    <a:srgbClr val="0B4B8E"/>
                  </a:solidFill>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to </a:t>
              </a:r>
              <a:r>
                <a:rPr lang="en-US" sz="1800" b="1" dirty="0">
                  <a:solidFill>
                    <a:srgbClr val="0B4B8E"/>
                  </a:solidFill>
                  <a:latin typeface="Arial" panose="020B0604020202020204" pitchFamily="34" charset="0"/>
                  <a:cs typeface="Arial" panose="020B0604020202020204" pitchFamily="34" charset="0"/>
                </a:rPr>
                <a:t>pad</a:t>
              </a:r>
              <a:r>
                <a:rPr lang="en-US" sz="1800" dirty="0">
                  <a:latin typeface="Arial" panose="020B0604020202020204" pitchFamily="34" charset="0"/>
                  <a:cs typeface="Arial" panose="020B0604020202020204" pitchFamily="34" charset="0"/>
                </a:rPr>
                <a:t> and </a:t>
              </a:r>
              <a:r>
                <a:rPr lang="en-US" sz="1800" b="1" dirty="0">
                  <a:solidFill>
                    <a:srgbClr val="0B4B8E"/>
                  </a:solidFill>
                  <a:latin typeface="Arial" panose="020B0604020202020204" pitchFamily="34" charset="0"/>
                  <a:cs typeface="Arial" panose="020B0604020202020204" pitchFamily="34" charset="0"/>
                </a:rPr>
                <a:t>gate1</a:t>
              </a:r>
              <a:r>
                <a:rPr lang="en-US" sz="1800" dirty="0">
                  <a:solidFill>
                    <a:srgbClr val="0B4B8E"/>
                  </a:solidFill>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to </a:t>
              </a:r>
              <a:r>
                <a:rPr lang="en-US" sz="1800" b="1" dirty="0">
                  <a:solidFill>
                    <a:srgbClr val="0B4B8E"/>
                  </a:solidFill>
                  <a:latin typeface="Arial" panose="020B0604020202020204" pitchFamily="34" charset="0"/>
                  <a:cs typeface="Arial" panose="020B0604020202020204" pitchFamily="34" charset="0"/>
                </a:rPr>
                <a:t>gate2</a:t>
              </a:r>
            </a:p>
          </p:txBody>
        </p:sp>
        <p:sp>
          <p:nvSpPr>
            <p:cNvPr id="39" name="Rectangular Callout 38">
              <a:extLst>
                <a:ext uri="{FF2B5EF4-FFF2-40B4-BE49-F238E27FC236}">
                  <a16:creationId xmlns:a16="http://schemas.microsoft.com/office/drawing/2014/main" id="{E802E307-7D4D-56C6-5C6A-F9BADF3DB5E3}"/>
                </a:ext>
              </a:extLst>
            </p:cNvPr>
            <p:cNvSpPr/>
            <p:nvPr/>
          </p:nvSpPr>
          <p:spPr bwMode="auto">
            <a:xfrm>
              <a:off x="-6409" y="1706215"/>
              <a:ext cx="1340532" cy="423346"/>
            </a:xfrm>
            <a:prstGeom prst="wedgeRectCallout">
              <a:avLst>
                <a:gd name="adj1" fmla="val 31320"/>
                <a:gd name="adj2" fmla="val -170834"/>
              </a:avLst>
            </a:prstGeom>
            <a:solidFill>
              <a:srgbClr val="FCFEB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u="none" strike="noStrike" cap="none" normalizeH="0" baseline="0" dirty="0">
                  <a:ln>
                    <a:noFill/>
                  </a:ln>
                  <a:solidFill>
                    <a:schemeClr val="tx1"/>
                  </a:solidFill>
                  <a:effectLst/>
                  <a:latin typeface="Arial" panose="020B0604020202020204" pitchFamily="34" charset="0"/>
                  <a:cs typeface="Arial" panose="020B0604020202020204" pitchFamily="34" charset="0"/>
                </a:rPr>
                <a:t>Weight=10</a:t>
              </a:r>
            </a:p>
          </p:txBody>
        </p:sp>
        <p:sp>
          <p:nvSpPr>
            <p:cNvPr id="40" name="Rectangular Callout 39">
              <a:extLst>
                <a:ext uri="{FF2B5EF4-FFF2-40B4-BE49-F238E27FC236}">
                  <a16:creationId xmlns:a16="http://schemas.microsoft.com/office/drawing/2014/main" id="{0A292615-CBA7-4239-A0EE-E9DCE69AF70E}"/>
                </a:ext>
              </a:extLst>
            </p:cNvPr>
            <p:cNvSpPr/>
            <p:nvPr/>
          </p:nvSpPr>
          <p:spPr bwMode="auto">
            <a:xfrm>
              <a:off x="184470" y="2391005"/>
              <a:ext cx="1340532" cy="423346"/>
            </a:xfrm>
            <a:prstGeom prst="wedgeRectCallout">
              <a:avLst>
                <a:gd name="adj1" fmla="val 54287"/>
                <a:gd name="adj2" fmla="val -273865"/>
              </a:avLst>
            </a:prstGeom>
            <a:solidFill>
              <a:srgbClr val="FCFEB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u="none" strike="noStrike" cap="none" normalizeH="0" baseline="0" dirty="0">
                  <a:ln>
                    <a:noFill/>
                  </a:ln>
                  <a:solidFill>
                    <a:schemeClr val="tx1"/>
                  </a:solidFill>
                  <a:effectLst/>
                  <a:latin typeface="Arial" panose="020B0604020202020204" pitchFamily="34" charset="0"/>
                  <a:cs typeface="Arial" panose="020B0604020202020204" pitchFamily="34" charset="0"/>
                </a:rPr>
                <a:t>Weight=10</a:t>
              </a:r>
            </a:p>
          </p:txBody>
        </p:sp>
        <p:grpSp>
          <p:nvGrpSpPr>
            <p:cNvPr id="41" name="Group 40">
              <a:extLst>
                <a:ext uri="{FF2B5EF4-FFF2-40B4-BE49-F238E27FC236}">
                  <a16:creationId xmlns:a16="http://schemas.microsoft.com/office/drawing/2014/main" id="{63409DA4-86B2-8F96-A41C-0F53E508FC2D}"/>
                </a:ext>
              </a:extLst>
            </p:cNvPr>
            <p:cNvGrpSpPr/>
            <p:nvPr/>
          </p:nvGrpSpPr>
          <p:grpSpPr>
            <a:xfrm>
              <a:off x="6058198" y="939997"/>
              <a:ext cx="2857302" cy="1446849"/>
              <a:chOff x="6058198" y="939997"/>
              <a:chExt cx="2857302" cy="1446849"/>
            </a:xfrm>
          </p:grpSpPr>
          <p:sp>
            <p:nvSpPr>
              <p:cNvPr id="42" name="Double Bracket 41">
                <a:extLst>
                  <a:ext uri="{FF2B5EF4-FFF2-40B4-BE49-F238E27FC236}">
                    <a16:creationId xmlns:a16="http://schemas.microsoft.com/office/drawing/2014/main" id="{092C99DF-DC53-3E22-886B-E3E55676858A}"/>
                  </a:ext>
                </a:extLst>
              </p:cNvPr>
              <p:cNvSpPr/>
              <p:nvPr/>
            </p:nvSpPr>
            <p:spPr bwMode="auto">
              <a:xfrm>
                <a:off x="6749116" y="1012640"/>
                <a:ext cx="2166384" cy="1341423"/>
              </a:xfrm>
              <a:prstGeom prst="bracketPair">
                <a:avLst/>
              </a:prstGeom>
              <a:solidFill>
                <a:srgbClr val="FCFEB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43" name="Rectangle 26">
                <a:extLst>
                  <a:ext uri="{FF2B5EF4-FFF2-40B4-BE49-F238E27FC236}">
                    <a16:creationId xmlns:a16="http://schemas.microsoft.com/office/drawing/2014/main" id="{620D4E13-6400-FF92-57DE-FBA1BA6B346C}"/>
                  </a:ext>
                </a:extLst>
              </p:cNvPr>
              <p:cNvSpPr>
                <a:spLocks noChangeArrowheads="1"/>
              </p:cNvSpPr>
              <p:nvPr/>
            </p:nvSpPr>
            <p:spPr bwMode="auto">
              <a:xfrm>
                <a:off x="6058198" y="1072871"/>
                <a:ext cx="519452" cy="311127"/>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b="1" dirty="0">
                    <a:solidFill>
                      <a:srgbClr val="0B4B8E"/>
                    </a:solidFill>
                    <a:latin typeface="Arial" panose="020B0604020202020204" pitchFamily="34" charset="0"/>
                    <a:cs typeface="Arial" panose="020B0604020202020204" pitchFamily="34" charset="0"/>
                  </a:rPr>
                  <a:t>A</a:t>
                </a:r>
                <a:r>
                  <a:rPr lang="en-US" dirty="0">
                    <a:solidFill>
                      <a:srgbClr val="3333CC"/>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a:t>
                </a:r>
              </a:p>
            </p:txBody>
          </p:sp>
          <p:sp>
            <p:nvSpPr>
              <p:cNvPr id="44" name="Rectangle 7">
                <a:extLst>
                  <a:ext uri="{FF2B5EF4-FFF2-40B4-BE49-F238E27FC236}">
                    <a16:creationId xmlns:a16="http://schemas.microsoft.com/office/drawing/2014/main" id="{7A601110-0FDC-434E-697A-0A7DE1EF2122}"/>
                  </a:ext>
                </a:extLst>
              </p:cNvPr>
              <p:cNvSpPr>
                <a:spLocks noChangeArrowheads="1"/>
              </p:cNvSpPr>
              <p:nvPr/>
            </p:nvSpPr>
            <p:spPr bwMode="auto">
              <a:xfrm>
                <a:off x="6409852" y="939997"/>
                <a:ext cx="2342973" cy="1446849"/>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100" dirty="0">
                    <a:latin typeface="Arial" panose="020B0604020202020204" pitchFamily="34" charset="0"/>
                    <a:cs typeface="Arial" panose="020B0604020202020204" pitchFamily="34" charset="0"/>
                  </a:rPr>
                  <a:t>        21  -1  -10   0   0</a:t>
                </a:r>
              </a:p>
              <a:p>
                <a:r>
                  <a:rPr lang="en-US" sz="2100" dirty="0">
                    <a:latin typeface="Arial" panose="020B0604020202020204" pitchFamily="34" charset="0"/>
                    <a:cs typeface="Arial" panose="020B0604020202020204" pitchFamily="34" charset="0"/>
                  </a:rPr>
                  <a:t>         -1   4    -1  -1 -1</a:t>
                </a:r>
              </a:p>
              <a:p>
                <a:r>
                  <a:rPr lang="en-US" sz="2100" dirty="0">
                    <a:latin typeface="Arial" panose="020B0604020202020204" pitchFamily="34" charset="0"/>
                    <a:cs typeface="Arial" panose="020B0604020202020204" pitchFamily="34" charset="0"/>
                  </a:rPr>
                  <a:t>       -10  -1   13  -1  0</a:t>
                </a:r>
              </a:p>
              <a:p>
                <a:r>
                  <a:rPr lang="en-US" sz="2100" dirty="0">
                    <a:latin typeface="Arial" panose="020B0604020202020204" pitchFamily="34" charset="0"/>
                    <a:cs typeface="Arial" panose="020B0604020202020204" pitchFamily="34" charset="0"/>
                  </a:rPr>
                  <a:t>          0  -1    -1   4 -1</a:t>
                </a:r>
              </a:p>
              <a:p>
                <a:r>
                  <a:rPr lang="en-US" sz="2100" dirty="0">
                    <a:latin typeface="Arial" panose="020B0604020202020204" pitchFamily="34" charset="0"/>
                    <a:cs typeface="Arial" panose="020B0604020202020204" pitchFamily="34" charset="0"/>
                  </a:rPr>
                  <a:t>          0  -1     0  -1  3</a:t>
                </a:r>
              </a:p>
            </p:txBody>
          </p:sp>
        </p:grpSp>
        <p:grpSp>
          <p:nvGrpSpPr>
            <p:cNvPr id="45" name="Group 44">
              <a:extLst>
                <a:ext uri="{FF2B5EF4-FFF2-40B4-BE49-F238E27FC236}">
                  <a16:creationId xmlns:a16="http://schemas.microsoft.com/office/drawing/2014/main" id="{947A082B-886E-AA5E-6341-088C2630CCE7}"/>
                </a:ext>
              </a:extLst>
            </p:cNvPr>
            <p:cNvGrpSpPr/>
            <p:nvPr/>
          </p:nvGrpSpPr>
          <p:grpSpPr>
            <a:xfrm>
              <a:off x="4846645" y="2685856"/>
              <a:ext cx="2837361" cy="1458756"/>
              <a:chOff x="4846645" y="2685856"/>
              <a:chExt cx="2837361" cy="1458756"/>
            </a:xfrm>
          </p:grpSpPr>
          <p:sp>
            <p:nvSpPr>
              <p:cNvPr id="46" name="Double Bracket 45">
                <a:extLst>
                  <a:ext uri="{FF2B5EF4-FFF2-40B4-BE49-F238E27FC236}">
                    <a16:creationId xmlns:a16="http://schemas.microsoft.com/office/drawing/2014/main" id="{A0FA52F8-B9FE-B92B-D8D3-02E47A46FA8F}"/>
                  </a:ext>
                </a:extLst>
              </p:cNvPr>
              <p:cNvSpPr/>
              <p:nvPr/>
            </p:nvSpPr>
            <p:spPr bwMode="auto">
              <a:xfrm>
                <a:off x="7170905" y="2781453"/>
                <a:ext cx="513101" cy="1315767"/>
              </a:xfrm>
              <a:prstGeom prst="bracketPair">
                <a:avLst/>
              </a:prstGeom>
              <a:solidFill>
                <a:srgbClr val="FCFEB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47" name="Double Bracket 46">
                <a:extLst>
                  <a:ext uri="{FF2B5EF4-FFF2-40B4-BE49-F238E27FC236}">
                    <a16:creationId xmlns:a16="http://schemas.microsoft.com/office/drawing/2014/main" id="{3E9338E9-758B-C306-85EC-B605CFDCE43B}"/>
                  </a:ext>
                </a:extLst>
              </p:cNvPr>
              <p:cNvSpPr/>
              <p:nvPr/>
            </p:nvSpPr>
            <p:spPr bwMode="auto">
              <a:xfrm>
                <a:off x="5459896" y="2802240"/>
                <a:ext cx="627017" cy="1315767"/>
              </a:xfrm>
              <a:prstGeom prst="bracketPair">
                <a:avLst/>
              </a:prstGeom>
              <a:solidFill>
                <a:srgbClr val="FCFEB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48" name="Rectangle 26">
                <a:extLst>
                  <a:ext uri="{FF2B5EF4-FFF2-40B4-BE49-F238E27FC236}">
                    <a16:creationId xmlns:a16="http://schemas.microsoft.com/office/drawing/2014/main" id="{E9E168EB-4C43-CC04-9100-009D459F28F9}"/>
                  </a:ext>
                </a:extLst>
              </p:cNvPr>
              <p:cNvSpPr>
                <a:spLocks noChangeArrowheads="1"/>
              </p:cNvSpPr>
              <p:nvPr/>
            </p:nvSpPr>
            <p:spPr bwMode="auto">
              <a:xfrm>
                <a:off x="4846645" y="2685856"/>
                <a:ext cx="1150408" cy="1446849"/>
              </a:xfrm>
              <a:prstGeom prst="rect">
                <a:avLst/>
              </a:prstGeom>
              <a:noFill/>
              <a:ln w="12700">
                <a:noFill/>
                <a:miter lim="800000"/>
                <a:headEnd/>
                <a:tailEnd/>
              </a:ln>
              <a:effectLst/>
            </p:spPr>
            <p:txBody>
              <a:bodyPr wrap="none" lIns="90488" tIns="44450" rIns="90488" bIns="44450">
                <a:prstTxWarp prst="textNoShape">
                  <a:avLst/>
                </a:prstTxWarp>
                <a:spAutoFit/>
              </a:bodyPr>
              <a:lstStyle/>
              <a:p>
                <a:pPr algn="r"/>
                <a:r>
                  <a:rPr lang="en-US" sz="2100" b="1" dirty="0" err="1">
                    <a:solidFill>
                      <a:srgbClr val="0B4B8E"/>
                    </a:solidFill>
                    <a:latin typeface="Arial" panose="020B0604020202020204" pitchFamily="34" charset="0"/>
                    <a:cs typeface="Arial" panose="020B0604020202020204" pitchFamily="34" charset="0"/>
                  </a:rPr>
                  <a:t>b</a:t>
                </a:r>
                <a:r>
                  <a:rPr lang="en-US" sz="2100" b="1" baseline="-25000" dirty="0" err="1">
                    <a:solidFill>
                      <a:srgbClr val="0B4B8E"/>
                    </a:solidFill>
                    <a:latin typeface="Arial" panose="020B0604020202020204" pitchFamily="34" charset="0"/>
                    <a:cs typeface="Arial" panose="020B0604020202020204" pitchFamily="34" charset="0"/>
                  </a:rPr>
                  <a:t>x</a:t>
                </a:r>
                <a:r>
                  <a:rPr lang="en-US" sz="2100" dirty="0">
                    <a:latin typeface="Arial" panose="020B0604020202020204" pitchFamily="34" charset="0"/>
                    <a:cs typeface="Arial" panose="020B0604020202020204" pitchFamily="34" charset="0"/>
                  </a:rPr>
                  <a:t> =       0</a:t>
                </a:r>
              </a:p>
              <a:p>
                <a:pPr algn="r"/>
                <a:r>
                  <a:rPr lang="en-US" sz="2100" dirty="0">
                    <a:latin typeface="Arial" panose="020B0604020202020204" pitchFamily="34" charset="0"/>
                    <a:cs typeface="Arial" panose="020B0604020202020204" pitchFamily="34" charset="0"/>
                  </a:rPr>
                  <a:t>         0</a:t>
                </a:r>
              </a:p>
              <a:p>
                <a:pPr algn="r"/>
                <a:r>
                  <a:rPr lang="en-US" sz="2100" dirty="0">
                    <a:latin typeface="Arial" panose="020B0604020202020204" pitchFamily="34" charset="0"/>
                    <a:cs typeface="Arial" panose="020B0604020202020204" pitchFamily="34" charset="0"/>
                  </a:rPr>
                  <a:t>         1</a:t>
                </a:r>
              </a:p>
              <a:p>
                <a:pPr algn="r"/>
                <a:r>
                  <a:rPr lang="en-US" sz="2100" dirty="0">
                    <a:latin typeface="Arial" panose="020B0604020202020204" pitchFamily="34" charset="0"/>
                    <a:cs typeface="Arial" panose="020B0604020202020204" pitchFamily="34" charset="0"/>
                  </a:rPr>
                  <a:t>         1</a:t>
                </a:r>
              </a:p>
              <a:p>
                <a:pPr algn="r"/>
                <a:r>
                  <a:rPr lang="en-US" sz="2100" dirty="0">
                    <a:latin typeface="Arial" panose="020B0604020202020204" pitchFamily="34" charset="0"/>
                    <a:cs typeface="Arial" panose="020B0604020202020204" pitchFamily="34" charset="0"/>
                  </a:rPr>
                  <a:t>      0.5</a:t>
                </a:r>
              </a:p>
            </p:txBody>
          </p:sp>
          <p:sp>
            <p:nvSpPr>
              <p:cNvPr id="49" name="Rectangle 27">
                <a:extLst>
                  <a:ext uri="{FF2B5EF4-FFF2-40B4-BE49-F238E27FC236}">
                    <a16:creationId xmlns:a16="http://schemas.microsoft.com/office/drawing/2014/main" id="{0A4C7FB9-527A-2E40-FAF0-11FF9B3EBE05}"/>
                  </a:ext>
                </a:extLst>
              </p:cNvPr>
              <p:cNvSpPr>
                <a:spLocks noChangeArrowheads="1"/>
              </p:cNvSpPr>
              <p:nvPr/>
            </p:nvSpPr>
            <p:spPr bwMode="auto">
              <a:xfrm>
                <a:off x="6577612" y="2697763"/>
                <a:ext cx="1021227" cy="1446849"/>
              </a:xfrm>
              <a:prstGeom prst="rect">
                <a:avLst/>
              </a:prstGeom>
              <a:noFill/>
              <a:ln w="12700">
                <a:noFill/>
                <a:miter lim="800000"/>
                <a:headEnd/>
                <a:tailEnd/>
              </a:ln>
              <a:effectLst/>
            </p:spPr>
            <p:txBody>
              <a:bodyPr wrap="none" lIns="90488" tIns="44450" rIns="90488" bIns="44450">
                <a:prstTxWarp prst="textNoShape">
                  <a:avLst/>
                </a:prstTxWarp>
                <a:spAutoFit/>
              </a:bodyPr>
              <a:lstStyle/>
              <a:p>
                <a:pPr algn="r"/>
                <a:r>
                  <a:rPr lang="en-US" sz="2100" b="1" dirty="0">
                    <a:solidFill>
                      <a:srgbClr val="0B4B8E"/>
                    </a:solidFill>
                    <a:latin typeface="Arial" panose="020B0604020202020204" pitchFamily="34" charset="0"/>
                    <a:cs typeface="Arial" panose="020B0604020202020204" pitchFamily="34" charset="0"/>
                  </a:rPr>
                  <a:t>b</a:t>
                </a:r>
                <a:r>
                  <a:rPr lang="en-US" sz="2100" b="1" baseline="-25000" dirty="0">
                    <a:solidFill>
                      <a:srgbClr val="0B4B8E"/>
                    </a:solidFill>
                    <a:latin typeface="Arial" panose="020B0604020202020204" pitchFamily="34" charset="0"/>
                    <a:cs typeface="Arial" panose="020B0604020202020204" pitchFamily="34" charset="0"/>
                  </a:rPr>
                  <a:t>y</a:t>
                </a:r>
                <a:r>
                  <a:rPr lang="en-US" sz="2100" dirty="0">
                    <a:latin typeface="Arial" panose="020B0604020202020204" pitchFamily="34" charset="0"/>
                    <a:cs typeface="Arial" panose="020B0604020202020204" pitchFamily="34" charset="0"/>
                  </a:rPr>
                  <a:t> =   10</a:t>
                </a:r>
              </a:p>
              <a:p>
                <a:pPr algn="r"/>
                <a:r>
                  <a:rPr lang="en-US" sz="2100" dirty="0">
                    <a:latin typeface="Arial" panose="020B0604020202020204" pitchFamily="34" charset="0"/>
                    <a:cs typeface="Arial" panose="020B0604020202020204" pitchFamily="34" charset="0"/>
                  </a:rPr>
                  <a:t>         0</a:t>
                </a:r>
              </a:p>
              <a:p>
                <a:pPr algn="r"/>
                <a:r>
                  <a:rPr lang="en-US" sz="2100" dirty="0">
                    <a:latin typeface="Arial" panose="020B0604020202020204" pitchFamily="34" charset="0"/>
                    <a:cs typeface="Arial" panose="020B0604020202020204" pitchFamily="34" charset="0"/>
                  </a:rPr>
                  <a:t>         0</a:t>
                </a:r>
              </a:p>
              <a:p>
                <a:pPr algn="r"/>
                <a:r>
                  <a:rPr lang="en-US" sz="2100" dirty="0">
                    <a:latin typeface="Arial" panose="020B0604020202020204" pitchFamily="34" charset="0"/>
                    <a:cs typeface="Arial" panose="020B0604020202020204" pitchFamily="34" charset="0"/>
                  </a:rPr>
                  <a:t>         1</a:t>
                </a:r>
              </a:p>
              <a:p>
                <a:pPr algn="r"/>
                <a:r>
                  <a:rPr lang="en-US" sz="2100" dirty="0">
                    <a:latin typeface="Arial" panose="020B0604020202020204" pitchFamily="34" charset="0"/>
                    <a:cs typeface="Arial" panose="020B0604020202020204" pitchFamily="34" charset="0"/>
                  </a:rPr>
                  <a:t>         0</a:t>
                </a:r>
              </a:p>
            </p:txBody>
          </p:sp>
        </p:grpSp>
      </p:grpSp>
    </p:spTree>
    <p:extLst>
      <p:ext uri="{BB962C8B-B14F-4D97-AF65-F5344CB8AC3E}">
        <p14:creationId xmlns:p14="http://schemas.microsoft.com/office/powerpoint/2010/main" val="20671824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C8A2F-0D9A-946D-6F8D-99068600FFDE}"/>
              </a:ext>
            </a:extLst>
          </p:cNvPr>
          <p:cNvSpPr>
            <a:spLocks noGrp="1"/>
          </p:cNvSpPr>
          <p:nvPr>
            <p:ph type="title"/>
          </p:nvPr>
        </p:nvSpPr>
        <p:spPr/>
        <p:txBody>
          <a:bodyPr/>
          <a:lstStyle/>
          <a:p>
            <a:r>
              <a:rPr lang="en-US" dirty="0"/>
              <a:t>In-class Presentation: 11/16</a:t>
            </a:r>
          </a:p>
        </p:txBody>
      </p:sp>
      <p:sp>
        <p:nvSpPr>
          <p:cNvPr id="3" name="Content Placeholder 2">
            <a:extLst>
              <a:ext uri="{FF2B5EF4-FFF2-40B4-BE49-F238E27FC236}">
                <a16:creationId xmlns:a16="http://schemas.microsoft.com/office/drawing/2014/main" id="{E1E4DD08-E760-8300-8E7C-29E31720DE37}"/>
              </a:ext>
            </a:extLst>
          </p:cNvPr>
          <p:cNvSpPr>
            <a:spLocks noGrp="1"/>
          </p:cNvSpPr>
          <p:nvPr>
            <p:ph idx="1"/>
          </p:nvPr>
        </p:nvSpPr>
        <p:spPr/>
        <p:txBody>
          <a:bodyPr>
            <a:normAutofit/>
          </a:bodyPr>
          <a:lstStyle/>
          <a:p>
            <a:r>
              <a:rPr lang="en-US" b="1" dirty="0"/>
              <a:t>Placement research presentation on 11/16 (in class)</a:t>
            </a:r>
          </a:p>
          <a:p>
            <a:pPr lvl="1"/>
            <a:r>
              <a:rPr lang="en-US" dirty="0" err="1"/>
              <a:t>Yibo</a:t>
            </a:r>
            <a:r>
              <a:rPr lang="en-US" dirty="0"/>
              <a:t> Lin, </a:t>
            </a:r>
            <a:r>
              <a:rPr lang="en-US" dirty="0" err="1"/>
              <a:t>Shounak</a:t>
            </a:r>
            <a:r>
              <a:rPr lang="en-US" dirty="0"/>
              <a:t> Dhar, Wuxi Li, </a:t>
            </a:r>
            <a:r>
              <a:rPr lang="en-US" dirty="0" err="1"/>
              <a:t>Haoxing</a:t>
            </a:r>
            <a:r>
              <a:rPr lang="en-US" dirty="0"/>
              <a:t> Ren, </a:t>
            </a:r>
            <a:r>
              <a:rPr lang="en-US" dirty="0" err="1"/>
              <a:t>Brucek</a:t>
            </a:r>
            <a:r>
              <a:rPr lang="en-US" dirty="0"/>
              <a:t> </a:t>
            </a:r>
            <a:r>
              <a:rPr lang="en-US" dirty="0" err="1"/>
              <a:t>Khailany</a:t>
            </a:r>
            <a:r>
              <a:rPr lang="en-US" dirty="0"/>
              <a:t> and David Z. Pan, "</a:t>
            </a:r>
            <a:r>
              <a:rPr lang="en-US" dirty="0" err="1"/>
              <a:t>DREAMPlace</a:t>
            </a:r>
            <a:r>
              <a:rPr lang="en-US" dirty="0"/>
              <a:t>: Deep Learning Toolkit-Enabled GPU Acceleration for Modern VLSI Placement", </a:t>
            </a:r>
            <a:r>
              <a:rPr lang="en-US" i="1" dirty="0"/>
              <a:t>ACM/IEEE Design Automation Conference (DAC)</a:t>
            </a:r>
            <a:r>
              <a:rPr lang="en-US" dirty="0"/>
              <a:t>, Las Vegas, NV, Jun 2-6, 2019</a:t>
            </a:r>
          </a:p>
          <a:p>
            <a:pPr lvl="1"/>
            <a:r>
              <a:rPr lang="en-US" dirty="0"/>
              <a:t>Spindler, Peter and Schlichtmann, Ulf and Johannes, Frank M., "Abacus: fast legalization of standard cell circuits with minimal movement," </a:t>
            </a:r>
            <a:r>
              <a:rPr lang="en-US" i="1" dirty="0"/>
              <a:t>ACM Proceedings of the 2008 International Symposium on Physical Design (ISPD)</a:t>
            </a:r>
            <a:r>
              <a:rPr lang="en-US" dirty="0"/>
              <a:t>, pp. 47–53, 2008</a:t>
            </a:r>
          </a:p>
          <a:p>
            <a:r>
              <a:rPr lang="en-US" dirty="0"/>
              <a:t>Upload your pptx to </a:t>
            </a:r>
            <a:r>
              <a:rPr lang="en-US" dirty="0">
                <a:hlinkClick r:id="rId2"/>
              </a:rPr>
              <a:t>https://github.com/tsung-wei-huang/ece5960-physical-design/issues/12</a:t>
            </a:r>
            <a:r>
              <a:rPr lang="en-US" dirty="0"/>
              <a:t> before presentation</a:t>
            </a:r>
          </a:p>
        </p:txBody>
      </p:sp>
    </p:spTree>
    <p:extLst>
      <p:ext uri="{BB962C8B-B14F-4D97-AF65-F5344CB8AC3E}">
        <p14:creationId xmlns:p14="http://schemas.microsoft.com/office/powerpoint/2010/main" val="187950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6F346-C8E7-6FE3-5E60-F11079BF528F}"/>
              </a:ext>
            </a:extLst>
          </p:cNvPr>
          <p:cNvSpPr>
            <a:spLocks noGrp="1"/>
          </p:cNvSpPr>
          <p:nvPr>
            <p:ph type="title"/>
          </p:nvPr>
        </p:nvSpPr>
        <p:spPr/>
        <p:txBody>
          <a:bodyPr>
            <a:normAutofit/>
          </a:bodyPr>
          <a:lstStyle/>
          <a:p>
            <a:r>
              <a:rPr lang="en-US" dirty="0"/>
              <a:t>Recap: Partition-based Placement</a:t>
            </a:r>
          </a:p>
        </p:txBody>
      </p:sp>
      <p:grpSp>
        <p:nvGrpSpPr>
          <p:cNvPr id="8" name="Group 7">
            <a:extLst>
              <a:ext uri="{FF2B5EF4-FFF2-40B4-BE49-F238E27FC236}">
                <a16:creationId xmlns:a16="http://schemas.microsoft.com/office/drawing/2014/main" id="{56925B54-14C6-CE30-993A-0A435B0B3522}"/>
              </a:ext>
            </a:extLst>
          </p:cNvPr>
          <p:cNvGrpSpPr/>
          <p:nvPr/>
        </p:nvGrpSpPr>
        <p:grpSpPr>
          <a:xfrm>
            <a:off x="838200" y="3207057"/>
            <a:ext cx="10559304" cy="2899827"/>
            <a:chOff x="689221" y="2598675"/>
            <a:chExt cx="7909423" cy="2172109"/>
          </a:xfrm>
        </p:grpSpPr>
        <p:pic>
          <p:nvPicPr>
            <p:cNvPr id="4" name="Picture 3">
              <a:extLst>
                <a:ext uri="{FF2B5EF4-FFF2-40B4-BE49-F238E27FC236}">
                  <a16:creationId xmlns:a16="http://schemas.microsoft.com/office/drawing/2014/main" id="{0AFC0D3C-0990-3E27-C986-14E71786B15B}"/>
                </a:ext>
              </a:extLst>
            </p:cNvPr>
            <p:cNvPicPr>
              <a:picLocks noChangeAspect="1"/>
            </p:cNvPicPr>
            <p:nvPr/>
          </p:nvPicPr>
          <p:blipFill>
            <a:blip r:embed="rId3"/>
            <a:stretch>
              <a:fillRect/>
            </a:stretch>
          </p:blipFill>
          <p:spPr>
            <a:xfrm>
              <a:off x="689221" y="3173992"/>
              <a:ext cx="3583709" cy="1596792"/>
            </a:xfrm>
            <a:prstGeom prst="rect">
              <a:avLst/>
            </a:prstGeom>
          </p:spPr>
        </p:pic>
        <p:cxnSp>
          <p:nvCxnSpPr>
            <p:cNvPr id="5" name="Straight Arrow Connector 4">
              <a:extLst>
                <a:ext uri="{FF2B5EF4-FFF2-40B4-BE49-F238E27FC236}">
                  <a16:creationId xmlns:a16="http://schemas.microsoft.com/office/drawing/2014/main" id="{E8995A0D-C7AA-30B6-E0ED-03F20899ABB3}"/>
                </a:ext>
              </a:extLst>
            </p:cNvPr>
            <p:cNvCxnSpPr>
              <a:cxnSpLocks/>
              <a:stCxn id="9" idx="2"/>
            </p:cNvCxnSpPr>
            <p:nvPr/>
          </p:nvCxnSpPr>
          <p:spPr bwMode="auto">
            <a:xfrm>
              <a:off x="2653477" y="2598675"/>
              <a:ext cx="791529" cy="551982"/>
            </a:xfrm>
            <a:prstGeom prst="straightConnector1">
              <a:avLst/>
            </a:prstGeom>
            <a:solidFill>
              <a:schemeClr val="accent1"/>
            </a:solidFill>
            <a:ln w="57150" cap="flat" cmpd="sng" algn="ctr">
              <a:solidFill>
                <a:srgbClr val="008000"/>
              </a:solidFill>
              <a:prstDash val="solid"/>
              <a:round/>
              <a:headEnd type="none" w="med" len="med"/>
              <a:tailEnd type="arrow"/>
            </a:ln>
            <a:effectLst/>
          </p:spPr>
        </p:cxnSp>
        <p:pic>
          <p:nvPicPr>
            <p:cNvPr id="6" name="Picture 5">
              <a:extLst>
                <a:ext uri="{FF2B5EF4-FFF2-40B4-BE49-F238E27FC236}">
                  <a16:creationId xmlns:a16="http://schemas.microsoft.com/office/drawing/2014/main" id="{04C8D36C-2167-0EEE-83FD-39A6F887FF5A}"/>
                </a:ext>
              </a:extLst>
            </p:cNvPr>
            <p:cNvPicPr>
              <a:picLocks noChangeAspect="1"/>
            </p:cNvPicPr>
            <p:nvPr/>
          </p:nvPicPr>
          <p:blipFill>
            <a:blip r:embed="rId4"/>
            <a:stretch>
              <a:fillRect/>
            </a:stretch>
          </p:blipFill>
          <p:spPr>
            <a:xfrm>
              <a:off x="5102476" y="3157674"/>
              <a:ext cx="3496168" cy="1557786"/>
            </a:xfrm>
            <a:prstGeom prst="rect">
              <a:avLst/>
            </a:prstGeom>
          </p:spPr>
        </p:pic>
        <p:cxnSp>
          <p:nvCxnSpPr>
            <p:cNvPr id="7" name="Straight Arrow Connector 6">
              <a:extLst>
                <a:ext uri="{FF2B5EF4-FFF2-40B4-BE49-F238E27FC236}">
                  <a16:creationId xmlns:a16="http://schemas.microsoft.com/office/drawing/2014/main" id="{F1782A74-9F15-7FA9-C82C-09D804F8E4BB}"/>
                </a:ext>
              </a:extLst>
            </p:cNvPr>
            <p:cNvCxnSpPr>
              <a:cxnSpLocks/>
            </p:cNvCxnSpPr>
            <p:nvPr/>
          </p:nvCxnSpPr>
          <p:spPr bwMode="auto">
            <a:xfrm>
              <a:off x="7528497" y="2841906"/>
              <a:ext cx="0" cy="877132"/>
            </a:xfrm>
            <a:prstGeom prst="straightConnector1">
              <a:avLst/>
            </a:prstGeom>
            <a:solidFill>
              <a:schemeClr val="accent1"/>
            </a:solidFill>
            <a:ln w="57150" cap="flat" cmpd="sng" algn="ctr">
              <a:solidFill>
                <a:srgbClr val="008000"/>
              </a:solidFill>
              <a:prstDash val="solid"/>
              <a:round/>
              <a:headEnd type="none" w="med" len="med"/>
              <a:tailEnd type="arrow"/>
            </a:ln>
            <a:effectLst/>
          </p:spPr>
        </p:cxnSp>
      </p:grpSp>
      <p:sp>
        <p:nvSpPr>
          <p:cNvPr id="9" name="Content Placeholder 4">
            <a:extLst>
              <a:ext uri="{FF2B5EF4-FFF2-40B4-BE49-F238E27FC236}">
                <a16:creationId xmlns:a16="http://schemas.microsoft.com/office/drawing/2014/main" id="{4818F353-E892-AEEC-F27A-C611240EF250}"/>
              </a:ext>
            </a:extLst>
          </p:cNvPr>
          <p:cNvSpPr>
            <a:spLocks noGrp="1"/>
          </p:cNvSpPr>
          <p:nvPr>
            <p:ph sz="half" idx="1"/>
          </p:nvPr>
        </p:nvSpPr>
        <p:spPr>
          <a:xfrm>
            <a:off x="825076" y="1496793"/>
            <a:ext cx="5270923" cy="1710264"/>
          </a:xfrm>
        </p:spPr>
        <p:txBody>
          <a:bodyPr>
            <a:noAutofit/>
          </a:bodyPr>
          <a:lstStyle/>
          <a:p>
            <a:pPr algn="just"/>
            <a:r>
              <a:rPr lang="en-US" sz="2400" b="1" dirty="0"/>
              <a:t>Cannot ignore gates outside region we are re-placing</a:t>
            </a:r>
          </a:p>
          <a:p>
            <a:pPr lvl="1" algn="just"/>
            <a:r>
              <a:rPr lang="en-US" sz="2200" dirty="0"/>
              <a:t>Want gates inside to </a:t>
            </a:r>
            <a:r>
              <a:rPr lang="en-US" sz="2200" i="1" dirty="0"/>
              <a:t>feel pull</a:t>
            </a:r>
            <a:r>
              <a:rPr lang="en-US" sz="2200" dirty="0"/>
              <a:t> from wires to </a:t>
            </a:r>
            <a:r>
              <a:rPr lang="en-US" sz="2200" i="1" dirty="0"/>
              <a:t>gates outside </a:t>
            </a:r>
            <a:r>
              <a:rPr lang="en-US" sz="2200" dirty="0"/>
              <a:t>region</a:t>
            </a:r>
          </a:p>
          <a:p>
            <a:pPr lvl="1" algn="just"/>
            <a:r>
              <a:rPr lang="en-US" sz="2200" dirty="0"/>
              <a:t>Pseudo-pads do this for us</a:t>
            </a:r>
          </a:p>
        </p:txBody>
      </p:sp>
      <p:sp>
        <p:nvSpPr>
          <p:cNvPr id="10" name="Content Placeholder 5">
            <a:extLst>
              <a:ext uri="{FF2B5EF4-FFF2-40B4-BE49-F238E27FC236}">
                <a16:creationId xmlns:a16="http://schemas.microsoft.com/office/drawing/2014/main" id="{7FB0F739-FE41-53F9-F17E-0AE9DFC7177C}"/>
              </a:ext>
            </a:extLst>
          </p:cNvPr>
          <p:cNvSpPr txBox="1">
            <a:spLocks/>
          </p:cNvSpPr>
          <p:nvPr/>
        </p:nvSpPr>
        <p:spPr>
          <a:xfrm>
            <a:off x="6291943" y="1496793"/>
            <a:ext cx="5061857" cy="38644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b="1" dirty="0">
                <a:latin typeface="Arial" panose="020B0604020202020204" pitchFamily="34" charset="0"/>
                <a:cs typeface="Arial" panose="020B0604020202020204" pitchFamily="34" charset="0"/>
              </a:rPr>
              <a:t>Pseudo-pads guarantee all gates re-locate inside region</a:t>
            </a:r>
          </a:p>
          <a:p>
            <a:pPr lvl="1" algn="just"/>
            <a:r>
              <a:rPr lang="en-US" sz="2000" dirty="0">
                <a:latin typeface="Arial" panose="020B0604020202020204" pitchFamily="34" charset="0"/>
                <a:cs typeface="Arial" panose="020B0604020202020204" pitchFamily="34" charset="0"/>
              </a:rPr>
              <a:t>Think of wires as ‘springs’ that each pull gates </a:t>
            </a:r>
            <a:r>
              <a:rPr lang="en-US" sz="2000" i="1" dirty="0">
                <a:latin typeface="Arial" panose="020B0604020202020204" pitchFamily="34" charset="0"/>
                <a:cs typeface="Arial" panose="020B0604020202020204" pitchFamily="34" charset="0"/>
              </a:rPr>
              <a:t>toward</a:t>
            </a:r>
            <a:r>
              <a:rPr lang="en-US" sz="2000" dirty="0">
                <a:latin typeface="Arial" panose="020B0604020202020204" pitchFamily="34" charset="0"/>
                <a:cs typeface="Arial" panose="020B0604020202020204" pitchFamily="34" charset="0"/>
              </a:rPr>
              <a:t> other gates or pads</a:t>
            </a:r>
          </a:p>
          <a:p>
            <a:pPr lvl="1" algn="just"/>
            <a:r>
              <a:rPr lang="en-US" sz="2000" dirty="0">
                <a:latin typeface="Arial" panose="020B0604020202020204" pitchFamily="34" charset="0"/>
                <a:cs typeface="Arial" panose="020B0604020202020204" pitchFamily="34" charset="0"/>
              </a:rPr>
              <a:t>If pads (real &amp; pseudo) are on edges of region –</a:t>
            </a:r>
            <a:r>
              <a:rPr lang="en-US" sz="2000" b="1" dirty="0">
                <a:latin typeface="Arial" panose="020B0604020202020204" pitchFamily="34" charset="0"/>
                <a:cs typeface="Arial" panose="020B0604020202020204" pitchFamily="34" charset="0"/>
              </a:rPr>
              <a:t> QP keeps gates inside</a:t>
            </a:r>
          </a:p>
        </p:txBody>
      </p:sp>
    </p:spTree>
    <p:extLst>
      <p:ext uri="{BB962C8B-B14F-4D97-AF65-F5344CB8AC3E}">
        <p14:creationId xmlns:p14="http://schemas.microsoft.com/office/powerpoint/2010/main" val="1979787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054BB-929C-0463-F4EF-C81255BAFB75}"/>
              </a:ext>
            </a:extLst>
          </p:cNvPr>
          <p:cNvSpPr>
            <a:spLocks noGrp="1"/>
          </p:cNvSpPr>
          <p:nvPr>
            <p:ph type="title"/>
          </p:nvPr>
        </p:nvSpPr>
        <p:spPr/>
        <p:txBody>
          <a:bodyPr/>
          <a:lstStyle/>
          <a:p>
            <a:r>
              <a:rPr lang="en-US" dirty="0"/>
              <a:t>Recap: Example</a:t>
            </a:r>
          </a:p>
        </p:txBody>
      </p:sp>
      <p:sp>
        <p:nvSpPr>
          <p:cNvPr id="4" name="Rectangle 8">
            <a:extLst>
              <a:ext uri="{FF2B5EF4-FFF2-40B4-BE49-F238E27FC236}">
                <a16:creationId xmlns:a16="http://schemas.microsoft.com/office/drawing/2014/main" id="{3230D4DA-BAA9-C530-8879-02AB2D8E93CA}"/>
              </a:ext>
            </a:extLst>
          </p:cNvPr>
          <p:cNvSpPr>
            <a:spLocks noChangeArrowheads="1"/>
          </p:cNvSpPr>
          <p:nvPr/>
        </p:nvSpPr>
        <p:spPr bwMode="auto">
          <a:xfrm>
            <a:off x="997630" y="1769109"/>
            <a:ext cx="2721654" cy="2665772"/>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 name="Oval 9">
            <a:extLst>
              <a:ext uri="{FF2B5EF4-FFF2-40B4-BE49-F238E27FC236}">
                <a16:creationId xmlns:a16="http://schemas.microsoft.com/office/drawing/2014/main" id="{0776F669-5E0A-970F-8496-2F9EE09B77ED}"/>
              </a:ext>
            </a:extLst>
          </p:cNvPr>
          <p:cNvSpPr>
            <a:spLocks noChangeArrowheads="1"/>
          </p:cNvSpPr>
          <p:nvPr/>
        </p:nvSpPr>
        <p:spPr bwMode="auto">
          <a:xfrm>
            <a:off x="1546100" y="2189257"/>
            <a:ext cx="473962" cy="453265"/>
          </a:xfrm>
          <a:prstGeom prst="ellipse">
            <a:avLst/>
          </a:prstGeom>
          <a:no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1</a:t>
            </a:r>
          </a:p>
        </p:txBody>
      </p:sp>
      <p:sp>
        <p:nvSpPr>
          <p:cNvPr id="6" name="Oval 10">
            <a:extLst>
              <a:ext uri="{FF2B5EF4-FFF2-40B4-BE49-F238E27FC236}">
                <a16:creationId xmlns:a16="http://schemas.microsoft.com/office/drawing/2014/main" id="{324E5246-DE98-169E-E81A-1EA8BEFD4EE3}"/>
              </a:ext>
            </a:extLst>
          </p:cNvPr>
          <p:cNvSpPr>
            <a:spLocks noChangeArrowheads="1"/>
          </p:cNvSpPr>
          <p:nvPr/>
        </p:nvSpPr>
        <p:spPr bwMode="auto">
          <a:xfrm>
            <a:off x="2891404" y="2212024"/>
            <a:ext cx="473962" cy="453263"/>
          </a:xfrm>
          <a:prstGeom prst="ellipse">
            <a:avLst/>
          </a:prstGeom>
          <a:no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2</a:t>
            </a:r>
          </a:p>
        </p:txBody>
      </p:sp>
      <p:sp>
        <p:nvSpPr>
          <p:cNvPr id="7" name="Line 11">
            <a:extLst>
              <a:ext uri="{FF2B5EF4-FFF2-40B4-BE49-F238E27FC236}">
                <a16:creationId xmlns:a16="http://schemas.microsoft.com/office/drawing/2014/main" id="{152BCB6B-6210-CD61-991A-DBF36700CA1E}"/>
              </a:ext>
            </a:extLst>
          </p:cNvPr>
          <p:cNvSpPr>
            <a:spLocks noChangeShapeType="1"/>
          </p:cNvSpPr>
          <p:nvPr/>
        </p:nvSpPr>
        <p:spPr bwMode="auto">
          <a:xfrm>
            <a:off x="2096640" y="2437621"/>
            <a:ext cx="718186" cy="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8" name="Oval 13">
            <a:extLst>
              <a:ext uri="{FF2B5EF4-FFF2-40B4-BE49-F238E27FC236}">
                <a16:creationId xmlns:a16="http://schemas.microsoft.com/office/drawing/2014/main" id="{D8BEBA00-FA20-641D-4EC2-8061C028C1D7}"/>
              </a:ext>
            </a:extLst>
          </p:cNvPr>
          <p:cNvSpPr>
            <a:spLocks noChangeArrowheads="1"/>
          </p:cNvSpPr>
          <p:nvPr/>
        </p:nvSpPr>
        <p:spPr bwMode="auto">
          <a:xfrm>
            <a:off x="2208403" y="3292407"/>
            <a:ext cx="473962" cy="453263"/>
          </a:xfrm>
          <a:prstGeom prst="ellipse">
            <a:avLst/>
          </a:prstGeom>
          <a:no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3</a:t>
            </a:r>
          </a:p>
        </p:txBody>
      </p:sp>
      <p:sp>
        <p:nvSpPr>
          <p:cNvPr id="9" name="Line 14">
            <a:extLst>
              <a:ext uri="{FF2B5EF4-FFF2-40B4-BE49-F238E27FC236}">
                <a16:creationId xmlns:a16="http://schemas.microsoft.com/office/drawing/2014/main" id="{E046207F-43F6-A540-1188-1DB0591754FE}"/>
              </a:ext>
            </a:extLst>
          </p:cNvPr>
          <p:cNvSpPr>
            <a:spLocks noChangeShapeType="1"/>
          </p:cNvSpPr>
          <p:nvPr/>
        </p:nvSpPr>
        <p:spPr bwMode="auto">
          <a:xfrm flipV="1">
            <a:off x="2669947" y="2685985"/>
            <a:ext cx="343570" cy="716116"/>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8059FF4-6B06-BF3F-8935-ABA926155229}"/>
              </a:ext>
            </a:extLst>
          </p:cNvPr>
          <p:cNvSpPr/>
          <p:nvPr/>
        </p:nvSpPr>
        <p:spPr bwMode="auto">
          <a:xfrm>
            <a:off x="838200" y="1603830"/>
            <a:ext cx="409863" cy="403292"/>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u="none" strike="noStrike" cap="none" normalizeH="0" baseline="0" dirty="0">
                <a:ln>
                  <a:noFill/>
                </a:ln>
                <a:solidFill>
                  <a:schemeClr val="bg1"/>
                </a:solidFill>
                <a:effectLst/>
                <a:latin typeface="Arial" panose="020B0604020202020204" pitchFamily="34" charset="0"/>
                <a:cs typeface="Arial" panose="020B0604020202020204" pitchFamily="34" charset="0"/>
              </a:rPr>
              <a:t>a</a:t>
            </a:r>
          </a:p>
        </p:txBody>
      </p:sp>
      <p:sp>
        <p:nvSpPr>
          <p:cNvPr id="11" name="Rectangle 10">
            <a:extLst>
              <a:ext uri="{FF2B5EF4-FFF2-40B4-BE49-F238E27FC236}">
                <a16:creationId xmlns:a16="http://schemas.microsoft.com/office/drawing/2014/main" id="{029836C3-7A01-BB09-44EA-5D6785E5E0B4}"/>
              </a:ext>
            </a:extLst>
          </p:cNvPr>
          <p:cNvSpPr/>
          <p:nvPr/>
        </p:nvSpPr>
        <p:spPr bwMode="auto">
          <a:xfrm>
            <a:off x="3503973" y="2729746"/>
            <a:ext cx="409863" cy="403292"/>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u="none" strike="noStrike" cap="none" normalizeH="0" baseline="0" dirty="0">
                <a:ln>
                  <a:noFill/>
                </a:ln>
                <a:solidFill>
                  <a:schemeClr val="bg1"/>
                </a:solidFill>
                <a:effectLst/>
                <a:latin typeface="Arial" panose="020B0604020202020204" pitchFamily="34" charset="0"/>
                <a:cs typeface="Arial" panose="020B0604020202020204" pitchFamily="34" charset="0"/>
              </a:rPr>
              <a:t>b</a:t>
            </a:r>
          </a:p>
        </p:txBody>
      </p:sp>
      <p:sp>
        <p:nvSpPr>
          <p:cNvPr id="12" name="Rectangle 11">
            <a:extLst>
              <a:ext uri="{FF2B5EF4-FFF2-40B4-BE49-F238E27FC236}">
                <a16:creationId xmlns:a16="http://schemas.microsoft.com/office/drawing/2014/main" id="{E3E61007-4F49-B48F-B3B2-AD6BFF535943}"/>
              </a:ext>
            </a:extLst>
          </p:cNvPr>
          <p:cNvSpPr/>
          <p:nvPr/>
        </p:nvSpPr>
        <p:spPr bwMode="auto">
          <a:xfrm>
            <a:off x="1525340" y="4228208"/>
            <a:ext cx="409863" cy="403292"/>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13" name="Oval 13">
            <a:extLst>
              <a:ext uri="{FF2B5EF4-FFF2-40B4-BE49-F238E27FC236}">
                <a16:creationId xmlns:a16="http://schemas.microsoft.com/office/drawing/2014/main" id="{FD1BEBC6-0DC7-ED99-0B6C-67C269A75412}"/>
              </a:ext>
            </a:extLst>
          </p:cNvPr>
          <p:cNvSpPr>
            <a:spLocks noChangeArrowheads="1"/>
          </p:cNvSpPr>
          <p:nvPr/>
        </p:nvSpPr>
        <p:spPr bwMode="auto">
          <a:xfrm>
            <a:off x="1512985" y="3515935"/>
            <a:ext cx="473962" cy="453263"/>
          </a:xfrm>
          <a:prstGeom prst="ellipse">
            <a:avLst/>
          </a:prstGeom>
          <a:no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4</a:t>
            </a:r>
          </a:p>
        </p:txBody>
      </p:sp>
      <p:sp>
        <p:nvSpPr>
          <p:cNvPr id="14" name="Oval 13">
            <a:extLst>
              <a:ext uri="{FF2B5EF4-FFF2-40B4-BE49-F238E27FC236}">
                <a16:creationId xmlns:a16="http://schemas.microsoft.com/office/drawing/2014/main" id="{F762C322-2A4F-8B5B-E43B-FBF212B7C2D7}"/>
              </a:ext>
            </a:extLst>
          </p:cNvPr>
          <p:cNvSpPr>
            <a:spLocks noChangeArrowheads="1"/>
          </p:cNvSpPr>
          <p:nvPr/>
        </p:nvSpPr>
        <p:spPr bwMode="auto">
          <a:xfrm>
            <a:off x="1140439" y="2779122"/>
            <a:ext cx="473962" cy="453263"/>
          </a:xfrm>
          <a:prstGeom prst="ellipse">
            <a:avLst/>
          </a:prstGeom>
          <a:no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5</a:t>
            </a:r>
          </a:p>
        </p:txBody>
      </p:sp>
      <p:sp>
        <p:nvSpPr>
          <p:cNvPr id="15" name="Line 14">
            <a:extLst>
              <a:ext uri="{FF2B5EF4-FFF2-40B4-BE49-F238E27FC236}">
                <a16:creationId xmlns:a16="http://schemas.microsoft.com/office/drawing/2014/main" id="{26A25A0A-5651-8ADA-9DB9-D3EC6F3DB7C8}"/>
              </a:ext>
            </a:extLst>
          </p:cNvPr>
          <p:cNvSpPr>
            <a:spLocks noChangeShapeType="1"/>
          </p:cNvSpPr>
          <p:nvPr/>
        </p:nvSpPr>
        <p:spPr bwMode="auto">
          <a:xfrm flipV="1">
            <a:off x="1999364" y="3580093"/>
            <a:ext cx="242154" cy="78649"/>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6" name="Line 14">
            <a:extLst>
              <a:ext uri="{FF2B5EF4-FFF2-40B4-BE49-F238E27FC236}">
                <a16:creationId xmlns:a16="http://schemas.microsoft.com/office/drawing/2014/main" id="{F92D2995-B937-2593-3224-95FF6802701F}"/>
              </a:ext>
            </a:extLst>
          </p:cNvPr>
          <p:cNvSpPr>
            <a:spLocks noChangeShapeType="1"/>
          </p:cNvSpPr>
          <p:nvPr/>
        </p:nvSpPr>
        <p:spPr bwMode="auto">
          <a:xfrm flipH="1">
            <a:off x="1744791" y="3745671"/>
            <a:ext cx="670583" cy="480169"/>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7" name="Line 14">
            <a:extLst>
              <a:ext uri="{FF2B5EF4-FFF2-40B4-BE49-F238E27FC236}">
                <a16:creationId xmlns:a16="http://schemas.microsoft.com/office/drawing/2014/main" id="{F43687B9-1F48-CCA8-7439-68E34BAAA816}"/>
              </a:ext>
            </a:extLst>
          </p:cNvPr>
          <p:cNvSpPr>
            <a:spLocks noChangeShapeType="1"/>
          </p:cNvSpPr>
          <p:nvPr/>
        </p:nvSpPr>
        <p:spPr bwMode="auto">
          <a:xfrm>
            <a:off x="3340530" y="2516268"/>
            <a:ext cx="175924" cy="285618"/>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8" name="Line 11">
            <a:extLst>
              <a:ext uri="{FF2B5EF4-FFF2-40B4-BE49-F238E27FC236}">
                <a16:creationId xmlns:a16="http://schemas.microsoft.com/office/drawing/2014/main" id="{6B0F7B42-69B6-2C93-854D-16A2B5FC3B2D}"/>
              </a:ext>
            </a:extLst>
          </p:cNvPr>
          <p:cNvSpPr>
            <a:spLocks noChangeShapeType="1"/>
          </p:cNvSpPr>
          <p:nvPr/>
        </p:nvSpPr>
        <p:spPr bwMode="auto">
          <a:xfrm flipV="1">
            <a:off x="1616469" y="2536966"/>
            <a:ext cx="1279074" cy="488449"/>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9" name="Line 11">
            <a:extLst>
              <a:ext uri="{FF2B5EF4-FFF2-40B4-BE49-F238E27FC236}">
                <a16:creationId xmlns:a16="http://schemas.microsoft.com/office/drawing/2014/main" id="{8B02516A-1608-925A-2315-E8B7AC66C0C8}"/>
              </a:ext>
            </a:extLst>
          </p:cNvPr>
          <p:cNvSpPr>
            <a:spLocks noChangeShapeType="1"/>
          </p:cNvSpPr>
          <p:nvPr/>
        </p:nvSpPr>
        <p:spPr bwMode="auto">
          <a:xfrm>
            <a:off x="1268760" y="1974008"/>
            <a:ext cx="285618" cy="281479"/>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20" name="Line 11">
            <a:extLst>
              <a:ext uri="{FF2B5EF4-FFF2-40B4-BE49-F238E27FC236}">
                <a16:creationId xmlns:a16="http://schemas.microsoft.com/office/drawing/2014/main" id="{4B39BB55-AA39-7F61-67A7-0F19AF41C6C0}"/>
              </a:ext>
            </a:extLst>
          </p:cNvPr>
          <p:cNvSpPr>
            <a:spLocks noChangeShapeType="1"/>
          </p:cNvSpPr>
          <p:nvPr/>
        </p:nvSpPr>
        <p:spPr bwMode="auto">
          <a:xfrm flipH="1">
            <a:off x="1521263" y="2619754"/>
            <a:ext cx="128321" cy="157297"/>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0C57836F-17B1-084A-C7D3-773B63715457}"/>
              </a:ext>
            </a:extLst>
          </p:cNvPr>
          <p:cNvSpPr txBox="1"/>
          <p:nvPr/>
        </p:nvSpPr>
        <p:spPr>
          <a:xfrm>
            <a:off x="950026" y="4888144"/>
            <a:ext cx="2260555" cy="1323439"/>
          </a:xfrm>
          <a:prstGeom prst="rect">
            <a:avLst/>
          </a:prstGeom>
          <a:noFill/>
        </p:spPr>
        <p:txBody>
          <a:bodyPr wrap="none" rtlCol="0">
            <a:spAutoFit/>
          </a:bodyPr>
          <a:lstStyle/>
          <a:p>
            <a:r>
              <a:rPr lang="en-US" sz="2000" b="1" dirty="0">
                <a:solidFill>
                  <a:srgbClr val="0B4B8E"/>
                </a:solidFill>
                <a:latin typeface="Arial" panose="020B0604020202020204" pitchFamily="34" charset="0"/>
                <a:cs typeface="Arial" panose="020B0604020202020204" pitchFamily="34" charset="0"/>
              </a:rPr>
              <a:t>1. Initial </a:t>
            </a:r>
            <a:r>
              <a:rPr lang="en-US" sz="2000" b="1" dirty="0" err="1">
                <a:solidFill>
                  <a:srgbClr val="0B4B8E"/>
                </a:solidFill>
                <a:latin typeface="Arial" panose="020B0604020202020204" pitchFamily="34" charset="0"/>
                <a:cs typeface="Arial" panose="020B0604020202020204" pitchFamily="34" charset="0"/>
              </a:rPr>
              <a:t>netlist</a:t>
            </a:r>
            <a:endParaRPr lang="en-US" sz="2000" b="1" dirty="0">
              <a:solidFill>
                <a:srgbClr val="0B4B8E"/>
              </a:solidFill>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5 gates (1,2,3,4,5)</a:t>
            </a:r>
          </a:p>
          <a:p>
            <a:r>
              <a:rPr lang="en-US" sz="2000" dirty="0">
                <a:latin typeface="Arial" panose="020B0604020202020204" pitchFamily="34" charset="0"/>
                <a:cs typeface="Arial" panose="020B0604020202020204" pitchFamily="34" charset="0"/>
              </a:rPr>
              <a:t>8 wires</a:t>
            </a:r>
          </a:p>
          <a:p>
            <a:r>
              <a:rPr lang="en-US" sz="2000" dirty="0">
                <a:latin typeface="Arial" panose="020B0604020202020204" pitchFamily="34" charset="0"/>
                <a:cs typeface="Arial" panose="020B0604020202020204" pitchFamily="34" charset="0"/>
              </a:rPr>
              <a:t>3 pads (</a:t>
            </a:r>
            <a:r>
              <a:rPr lang="en-US" sz="2000" dirty="0" err="1">
                <a:latin typeface="Arial" panose="020B0604020202020204" pitchFamily="34" charset="0"/>
                <a:cs typeface="Arial" panose="020B0604020202020204" pitchFamily="34" charset="0"/>
              </a:rPr>
              <a:t>a,b,c</a:t>
            </a:r>
            <a:r>
              <a:rPr lang="en-US" sz="2000" dirty="0">
                <a:latin typeface="Arial" panose="020B0604020202020204" pitchFamily="34" charset="0"/>
                <a:cs typeface="Arial" panose="020B0604020202020204" pitchFamily="34" charset="0"/>
              </a:rPr>
              <a:t>)</a:t>
            </a:r>
          </a:p>
        </p:txBody>
      </p:sp>
      <p:sp>
        <p:nvSpPr>
          <p:cNvPr id="22" name="Line 14">
            <a:extLst>
              <a:ext uri="{FF2B5EF4-FFF2-40B4-BE49-F238E27FC236}">
                <a16:creationId xmlns:a16="http://schemas.microsoft.com/office/drawing/2014/main" id="{67BBBDE3-76FF-6022-0C08-7E7EBFF99BB2}"/>
              </a:ext>
            </a:extLst>
          </p:cNvPr>
          <p:cNvSpPr>
            <a:spLocks noChangeShapeType="1"/>
          </p:cNvSpPr>
          <p:nvPr/>
        </p:nvSpPr>
        <p:spPr bwMode="auto">
          <a:xfrm>
            <a:off x="1502637" y="3219964"/>
            <a:ext cx="142809" cy="302177"/>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DD3015C7-AB03-EC61-1CE5-A2265CACBE47}"/>
              </a:ext>
            </a:extLst>
          </p:cNvPr>
          <p:cNvGrpSpPr/>
          <p:nvPr/>
        </p:nvGrpSpPr>
        <p:grpSpPr>
          <a:xfrm>
            <a:off x="4530543" y="1686618"/>
            <a:ext cx="3075636" cy="3667866"/>
            <a:chOff x="3108277" y="992416"/>
            <a:chExt cx="2359073" cy="2813326"/>
          </a:xfrm>
        </p:grpSpPr>
        <p:sp>
          <p:nvSpPr>
            <p:cNvPr id="24" name="Rectangle 8">
              <a:extLst>
                <a:ext uri="{FF2B5EF4-FFF2-40B4-BE49-F238E27FC236}">
                  <a16:creationId xmlns:a16="http://schemas.microsoft.com/office/drawing/2014/main" id="{5F49AC0A-E51E-3125-C462-16133C0F2BE6}"/>
                </a:ext>
              </a:extLst>
            </p:cNvPr>
            <p:cNvSpPr>
              <a:spLocks noChangeArrowheads="1"/>
            </p:cNvSpPr>
            <p:nvPr/>
          </p:nvSpPr>
          <p:spPr bwMode="auto">
            <a:xfrm>
              <a:off x="3230563" y="1119188"/>
              <a:ext cx="2087562"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5" name="Line 11">
              <a:extLst>
                <a:ext uri="{FF2B5EF4-FFF2-40B4-BE49-F238E27FC236}">
                  <a16:creationId xmlns:a16="http://schemas.microsoft.com/office/drawing/2014/main" id="{7927B72B-81B3-A2D7-C4B2-96B5B70FA4AA}"/>
                </a:ext>
              </a:extLst>
            </p:cNvPr>
            <p:cNvSpPr>
              <a:spLocks noChangeShapeType="1"/>
            </p:cNvSpPr>
            <p:nvPr/>
          </p:nvSpPr>
          <p:spPr bwMode="auto">
            <a:xfrm>
              <a:off x="3867150" y="1924050"/>
              <a:ext cx="819151" cy="2286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26" name="Line 14">
              <a:extLst>
                <a:ext uri="{FF2B5EF4-FFF2-40B4-BE49-F238E27FC236}">
                  <a16:creationId xmlns:a16="http://schemas.microsoft.com/office/drawing/2014/main" id="{BE66704C-4E43-7A86-DFF7-E5AE499A2242}"/>
                </a:ext>
              </a:extLst>
            </p:cNvPr>
            <p:cNvSpPr>
              <a:spLocks noChangeShapeType="1"/>
            </p:cNvSpPr>
            <p:nvPr/>
          </p:nvSpPr>
          <p:spPr bwMode="auto">
            <a:xfrm flipV="1">
              <a:off x="4038600" y="2012948"/>
              <a:ext cx="1149350" cy="698501"/>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7FD27A0D-321D-2F42-2BF5-63489CFF4AAA}"/>
                </a:ext>
              </a:extLst>
            </p:cNvPr>
            <p:cNvSpPr/>
            <p:nvPr/>
          </p:nvSpPr>
          <p:spPr bwMode="auto">
            <a:xfrm>
              <a:off x="3108277" y="9924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u="none" strike="noStrike" cap="none" normalizeH="0" baseline="0" dirty="0">
                  <a:ln>
                    <a:noFill/>
                  </a:ln>
                  <a:solidFill>
                    <a:schemeClr val="bg1"/>
                  </a:solidFill>
                  <a:effectLst/>
                  <a:latin typeface="Arial" panose="020B0604020202020204" pitchFamily="34" charset="0"/>
                  <a:cs typeface="Arial" panose="020B0604020202020204" pitchFamily="34" charset="0"/>
                </a:rPr>
                <a:t>a</a:t>
              </a:r>
            </a:p>
          </p:txBody>
        </p:sp>
        <p:sp>
          <p:nvSpPr>
            <p:cNvPr id="28" name="Rectangle 27">
              <a:extLst>
                <a:ext uri="{FF2B5EF4-FFF2-40B4-BE49-F238E27FC236}">
                  <a16:creationId xmlns:a16="http://schemas.microsoft.com/office/drawing/2014/main" id="{C885F3C5-6D23-14C0-4EF8-FE5610166D07}"/>
                </a:ext>
              </a:extLst>
            </p:cNvPr>
            <p:cNvSpPr/>
            <p:nvPr/>
          </p:nvSpPr>
          <p:spPr bwMode="auto">
            <a:xfrm>
              <a:off x="5152977" y="18560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u="none" strike="noStrike" cap="none" normalizeH="0" baseline="0" dirty="0">
                  <a:ln>
                    <a:noFill/>
                  </a:ln>
                  <a:solidFill>
                    <a:schemeClr val="bg1"/>
                  </a:solidFill>
                  <a:effectLst/>
                  <a:latin typeface="Arial" panose="020B0604020202020204" pitchFamily="34" charset="0"/>
                  <a:cs typeface="Arial" panose="020B0604020202020204" pitchFamily="34" charset="0"/>
                </a:rPr>
                <a:t>b</a:t>
              </a:r>
            </a:p>
          </p:txBody>
        </p:sp>
        <p:sp>
          <p:nvSpPr>
            <p:cNvPr id="29" name="Rectangle 28">
              <a:extLst>
                <a:ext uri="{FF2B5EF4-FFF2-40B4-BE49-F238E27FC236}">
                  <a16:creationId xmlns:a16="http://schemas.microsoft.com/office/drawing/2014/main" id="{9D19CB84-37DC-8DFD-3690-126CD0E7D552}"/>
                </a:ext>
              </a:extLst>
            </p:cNvPr>
            <p:cNvSpPr/>
            <p:nvPr/>
          </p:nvSpPr>
          <p:spPr bwMode="auto">
            <a:xfrm>
              <a:off x="3686127" y="29609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30" name="Line 14">
              <a:extLst>
                <a:ext uri="{FF2B5EF4-FFF2-40B4-BE49-F238E27FC236}">
                  <a16:creationId xmlns:a16="http://schemas.microsoft.com/office/drawing/2014/main" id="{788D421D-0A88-D51A-E4EA-4E999E3A494D}"/>
                </a:ext>
              </a:extLst>
            </p:cNvPr>
            <p:cNvSpPr>
              <a:spLocks noChangeShapeType="1"/>
            </p:cNvSpPr>
            <p:nvPr/>
          </p:nvSpPr>
          <p:spPr bwMode="auto">
            <a:xfrm flipH="1">
              <a:off x="3765550" y="2851150"/>
              <a:ext cx="101600" cy="889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31" name="Line 14">
              <a:extLst>
                <a:ext uri="{FF2B5EF4-FFF2-40B4-BE49-F238E27FC236}">
                  <a16:creationId xmlns:a16="http://schemas.microsoft.com/office/drawing/2014/main" id="{DF5208BC-FE67-5A2D-540A-7A7873494EE4}"/>
                </a:ext>
              </a:extLst>
            </p:cNvPr>
            <p:cNvSpPr>
              <a:spLocks noChangeShapeType="1"/>
            </p:cNvSpPr>
            <p:nvPr/>
          </p:nvSpPr>
          <p:spPr bwMode="auto">
            <a:xfrm flipV="1">
              <a:off x="4997451" y="2044700"/>
              <a:ext cx="139700" cy="101599"/>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32" name="Line 11">
              <a:extLst>
                <a:ext uri="{FF2B5EF4-FFF2-40B4-BE49-F238E27FC236}">
                  <a16:creationId xmlns:a16="http://schemas.microsoft.com/office/drawing/2014/main" id="{83317485-9C90-C93B-7820-92315194C616}"/>
                </a:ext>
              </a:extLst>
            </p:cNvPr>
            <p:cNvSpPr>
              <a:spLocks noChangeShapeType="1"/>
            </p:cNvSpPr>
            <p:nvPr/>
          </p:nvSpPr>
          <p:spPr bwMode="auto">
            <a:xfrm>
              <a:off x="3397251" y="1270000"/>
              <a:ext cx="546100" cy="14351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EDE87519-95A9-5216-3E5B-AB2A542D212D}"/>
                </a:ext>
              </a:extLst>
            </p:cNvPr>
            <p:cNvSpPr txBox="1"/>
            <p:nvPr/>
          </p:nvSpPr>
          <p:spPr>
            <a:xfrm>
              <a:off x="3244850" y="3498850"/>
              <a:ext cx="1208878" cy="306892"/>
            </a:xfrm>
            <a:prstGeom prst="rect">
              <a:avLst/>
            </a:prstGeom>
            <a:noFill/>
          </p:spPr>
          <p:txBody>
            <a:bodyPr wrap="none" rtlCol="0">
              <a:spAutoFit/>
            </a:bodyPr>
            <a:lstStyle/>
            <a:p>
              <a:r>
                <a:rPr lang="en-US" sz="2000" b="1" dirty="0">
                  <a:solidFill>
                    <a:srgbClr val="0B4B8E"/>
                  </a:solidFill>
                  <a:latin typeface="Arial" panose="020B0604020202020204" pitchFamily="34" charset="0"/>
                  <a:cs typeface="Arial" panose="020B0604020202020204" pitchFamily="34" charset="0"/>
                </a:rPr>
                <a:t>2. Initial QP</a:t>
              </a:r>
            </a:p>
          </p:txBody>
        </p:sp>
        <p:sp>
          <p:nvSpPr>
            <p:cNvPr id="34" name="Oval 10">
              <a:extLst>
                <a:ext uri="{FF2B5EF4-FFF2-40B4-BE49-F238E27FC236}">
                  <a16:creationId xmlns:a16="http://schemas.microsoft.com/office/drawing/2014/main" id="{167A37DA-175E-CD9D-674C-B8228EFB919B}"/>
                </a:ext>
              </a:extLst>
            </p:cNvPr>
            <p:cNvSpPr>
              <a:spLocks noChangeArrowheads="1"/>
            </p:cNvSpPr>
            <p:nvPr/>
          </p:nvSpPr>
          <p:spPr bwMode="auto">
            <a:xfrm>
              <a:off x="4670425" y="2100263"/>
              <a:ext cx="363538" cy="347662"/>
            </a:xfrm>
            <a:prstGeom prst="ellipse">
              <a:avLst/>
            </a:prstGeom>
            <a:solidFill>
              <a:schemeClr val="bg1"/>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2</a:t>
              </a:r>
            </a:p>
          </p:txBody>
        </p:sp>
        <p:sp>
          <p:nvSpPr>
            <p:cNvPr id="35" name="Oval 13">
              <a:extLst>
                <a:ext uri="{FF2B5EF4-FFF2-40B4-BE49-F238E27FC236}">
                  <a16:creationId xmlns:a16="http://schemas.microsoft.com/office/drawing/2014/main" id="{C648F274-6900-CD72-B37D-21A3DE109706}"/>
                </a:ext>
              </a:extLst>
            </p:cNvPr>
            <p:cNvSpPr>
              <a:spLocks noChangeArrowheads="1"/>
            </p:cNvSpPr>
            <p:nvPr/>
          </p:nvSpPr>
          <p:spPr bwMode="auto">
            <a:xfrm>
              <a:off x="3797300" y="2547938"/>
              <a:ext cx="363538" cy="347662"/>
            </a:xfrm>
            <a:prstGeom prst="ellipse">
              <a:avLst/>
            </a:prstGeom>
            <a:solidFill>
              <a:schemeClr val="bg1"/>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3</a:t>
              </a:r>
            </a:p>
          </p:txBody>
        </p:sp>
        <p:sp>
          <p:nvSpPr>
            <p:cNvPr id="36" name="Oval 9">
              <a:extLst>
                <a:ext uri="{FF2B5EF4-FFF2-40B4-BE49-F238E27FC236}">
                  <a16:creationId xmlns:a16="http://schemas.microsoft.com/office/drawing/2014/main" id="{DA7E1F0C-05B2-686A-3BF2-CE3DB2DCE911}"/>
                </a:ext>
              </a:extLst>
            </p:cNvPr>
            <p:cNvSpPr>
              <a:spLocks noChangeArrowheads="1"/>
            </p:cNvSpPr>
            <p:nvPr/>
          </p:nvSpPr>
          <p:spPr bwMode="auto">
            <a:xfrm>
              <a:off x="3352800" y="1390650"/>
              <a:ext cx="363538" cy="347663"/>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1</a:t>
              </a:r>
            </a:p>
          </p:txBody>
        </p:sp>
        <p:sp>
          <p:nvSpPr>
            <p:cNvPr id="37" name="Oval 13">
              <a:extLst>
                <a:ext uri="{FF2B5EF4-FFF2-40B4-BE49-F238E27FC236}">
                  <a16:creationId xmlns:a16="http://schemas.microsoft.com/office/drawing/2014/main" id="{6791E057-42A5-01C6-5ED8-7B44B835E9A9}"/>
                </a:ext>
              </a:extLst>
            </p:cNvPr>
            <p:cNvSpPr>
              <a:spLocks noChangeArrowheads="1"/>
            </p:cNvSpPr>
            <p:nvPr/>
          </p:nvSpPr>
          <p:spPr bwMode="auto">
            <a:xfrm>
              <a:off x="3498850" y="1773238"/>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5</a:t>
              </a:r>
            </a:p>
          </p:txBody>
        </p:sp>
        <p:sp>
          <p:nvSpPr>
            <p:cNvPr id="38" name="Oval 13">
              <a:extLst>
                <a:ext uri="{FF2B5EF4-FFF2-40B4-BE49-F238E27FC236}">
                  <a16:creationId xmlns:a16="http://schemas.microsoft.com/office/drawing/2014/main" id="{4ED34092-9246-9AB3-3764-B7A8EB633694}"/>
                </a:ext>
              </a:extLst>
            </p:cNvPr>
            <p:cNvSpPr>
              <a:spLocks noChangeArrowheads="1"/>
            </p:cNvSpPr>
            <p:nvPr/>
          </p:nvSpPr>
          <p:spPr bwMode="auto">
            <a:xfrm>
              <a:off x="3644900" y="2173288"/>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4</a:t>
              </a:r>
            </a:p>
          </p:txBody>
        </p:sp>
        <p:sp>
          <p:nvSpPr>
            <p:cNvPr id="39" name="TextBox 38">
              <a:extLst>
                <a:ext uri="{FF2B5EF4-FFF2-40B4-BE49-F238E27FC236}">
                  <a16:creationId xmlns:a16="http://schemas.microsoft.com/office/drawing/2014/main" id="{01AEEF83-9200-41E2-926B-2FAF520A12D9}"/>
                </a:ext>
              </a:extLst>
            </p:cNvPr>
            <p:cNvSpPr txBox="1"/>
            <p:nvPr/>
          </p:nvSpPr>
          <p:spPr>
            <a:xfrm>
              <a:off x="4064000" y="1390650"/>
              <a:ext cx="765017" cy="306892"/>
            </a:xfrm>
            <a:prstGeom prst="rect">
              <a:avLst/>
            </a:prstGeom>
            <a:noFill/>
          </p:spPr>
          <p:txBody>
            <a:bodyPr wrap="none" rtlCol="0">
              <a:spAutoFit/>
            </a:bodyPr>
            <a:lstStyle/>
            <a:p>
              <a:r>
                <a:rPr lang="en-US" sz="2000" b="1" dirty="0">
                  <a:solidFill>
                    <a:schemeClr val="tx1">
                      <a:lumMod val="50000"/>
                      <a:lumOff val="50000"/>
                    </a:schemeClr>
                  </a:solidFill>
                  <a:latin typeface="Arial" panose="020B0604020202020204" pitchFamily="34" charset="0"/>
                  <a:cs typeface="Arial" panose="020B0604020202020204" pitchFamily="34" charset="0"/>
                </a:rPr>
                <a:t>placed</a:t>
              </a:r>
            </a:p>
          </p:txBody>
        </p:sp>
        <p:sp>
          <p:nvSpPr>
            <p:cNvPr id="40" name="Line 11">
              <a:extLst>
                <a:ext uri="{FF2B5EF4-FFF2-40B4-BE49-F238E27FC236}">
                  <a16:creationId xmlns:a16="http://schemas.microsoft.com/office/drawing/2014/main" id="{34EDAE33-7F83-88B9-EE7B-BB04CA0AA1E1}"/>
                </a:ext>
              </a:extLst>
            </p:cNvPr>
            <p:cNvSpPr>
              <a:spLocks noChangeShapeType="1"/>
            </p:cNvSpPr>
            <p:nvPr/>
          </p:nvSpPr>
          <p:spPr bwMode="auto">
            <a:xfrm>
              <a:off x="3733801" y="1524000"/>
              <a:ext cx="958850" cy="6096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grpSp>
      <p:grpSp>
        <p:nvGrpSpPr>
          <p:cNvPr id="41" name="Group 40">
            <a:extLst>
              <a:ext uri="{FF2B5EF4-FFF2-40B4-BE49-F238E27FC236}">
                <a16:creationId xmlns:a16="http://schemas.microsoft.com/office/drawing/2014/main" id="{3E6350F8-F926-C480-8DA1-8D47B6940C47}"/>
              </a:ext>
            </a:extLst>
          </p:cNvPr>
          <p:cNvGrpSpPr/>
          <p:nvPr/>
        </p:nvGrpSpPr>
        <p:grpSpPr>
          <a:xfrm>
            <a:off x="8438135" y="1645224"/>
            <a:ext cx="3075636" cy="4591196"/>
            <a:chOff x="6105477" y="960666"/>
            <a:chExt cx="2359073" cy="3521538"/>
          </a:xfrm>
        </p:grpSpPr>
        <p:cxnSp>
          <p:nvCxnSpPr>
            <p:cNvPr id="42" name="Straight Connector 41">
              <a:extLst>
                <a:ext uri="{FF2B5EF4-FFF2-40B4-BE49-F238E27FC236}">
                  <a16:creationId xmlns:a16="http://schemas.microsoft.com/office/drawing/2014/main" id="{F3923566-5916-4E0C-5D3D-1836F5CBC239}"/>
                </a:ext>
              </a:extLst>
            </p:cNvPr>
            <p:cNvCxnSpPr/>
            <p:nvPr/>
          </p:nvCxnSpPr>
          <p:spPr bwMode="auto">
            <a:xfrm>
              <a:off x="7284244" y="1087438"/>
              <a:ext cx="0" cy="2044700"/>
            </a:xfrm>
            <a:prstGeom prst="line">
              <a:avLst/>
            </a:prstGeom>
            <a:solidFill>
              <a:schemeClr val="accent1"/>
            </a:solidFill>
            <a:ln w="76200" cap="flat" cmpd="sng" algn="ctr">
              <a:solidFill>
                <a:srgbClr val="3366FF"/>
              </a:solidFill>
              <a:prstDash val="solid"/>
              <a:round/>
              <a:headEnd type="none" w="med" len="med"/>
              <a:tailEnd type="none" w="med" len="med"/>
            </a:ln>
            <a:effectLst/>
          </p:spPr>
        </p:cxnSp>
        <p:sp>
          <p:nvSpPr>
            <p:cNvPr id="43" name="Rectangle 8">
              <a:extLst>
                <a:ext uri="{FF2B5EF4-FFF2-40B4-BE49-F238E27FC236}">
                  <a16:creationId xmlns:a16="http://schemas.microsoft.com/office/drawing/2014/main" id="{7268BB66-1BE1-036C-C18A-3B0D84C42A0F}"/>
                </a:ext>
              </a:extLst>
            </p:cNvPr>
            <p:cNvSpPr>
              <a:spLocks noChangeArrowheads="1"/>
            </p:cNvSpPr>
            <p:nvPr/>
          </p:nvSpPr>
          <p:spPr bwMode="auto">
            <a:xfrm>
              <a:off x="6227763" y="1087438"/>
              <a:ext cx="2087562"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4" name="Line 11">
              <a:extLst>
                <a:ext uri="{FF2B5EF4-FFF2-40B4-BE49-F238E27FC236}">
                  <a16:creationId xmlns:a16="http://schemas.microsoft.com/office/drawing/2014/main" id="{3EA522FD-B1A0-1A0E-F767-BD85862EC6B0}"/>
                </a:ext>
              </a:extLst>
            </p:cNvPr>
            <p:cNvSpPr>
              <a:spLocks noChangeShapeType="1"/>
            </p:cNvSpPr>
            <p:nvPr/>
          </p:nvSpPr>
          <p:spPr bwMode="auto">
            <a:xfrm>
              <a:off x="6864350" y="1892300"/>
              <a:ext cx="819151" cy="2286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45" name="Line 14">
              <a:extLst>
                <a:ext uri="{FF2B5EF4-FFF2-40B4-BE49-F238E27FC236}">
                  <a16:creationId xmlns:a16="http://schemas.microsoft.com/office/drawing/2014/main" id="{5B92165E-06DE-858B-B8A3-587AAA9452D2}"/>
                </a:ext>
              </a:extLst>
            </p:cNvPr>
            <p:cNvSpPr>
              <a:spLocks noChangeShapeType="1"/>
            </p:cNvSpPr>
            <p:nvPr/>
          </p:nvSpPr>
          <p:spPr bwMode="auto">
            <a:xfrm flipV="1">
              <a:off x="7035800" y="1981198"/>
              <a:ext cx="1149350" cy="698501"/>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09287E27-2A03-57F8-25A4-D93672E36C64}"/>
                </a:ext>
              </a:extLst>
            </p:cNvPr>
            <p:cNvSpPr/>
            <p:nvPr/>
          </p:nvSpPr>
          <p:spPr bwMode="auto">
            <a:xfrm>
              <a:off x="6105477" y="96066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u="none" strike="noStrike" cap="none" normalizeH="0" baseline="0" dirty="0">
                  <a:ln>
                    <a:noFill/>
                  </a:ln>
                  <a:solidFill>
                    <a:schemeClr val="bg1"/>
                  </a:solidFill>
                  <a:effectLst/>
                  <a:latin typeface="Arial" panose="020B0604020202020204" pitchFamily="34" charset="0"/>
                  <a:cs typeface="Arial" panose="020B0604020202020204" pitchFamily="34" charset="0"/>
                </a:rPr>
                <a:t>a</a:t>
              </a:r>
            </a:p>
          </p:txBody>
        </p:sp>
        <p:sp>
          <p:nvSpPr>
            <p:cNvPr id="47" name="Rectangle 46">
              <a:extLst>
                <a:ext uri="{FF2B5EF4-FFF2-40B4-BE49-F238E27FC236}">
                  <a16:creationId xmlns:a16="http://schemas.microsoft.com/office/drawing/2014/main" id="{2BB4535A-FE57-23B6-43A1-B2BED820DC6C}"/>
                </a:ext>
              </a:extLst>
            </p:cNvPr>
            <p:cNvSpPr/>
            <p:nvPr/>
          </p:nvSpPr>
          <p:spPr bwMode="auto">
            <a:xfrm>
              <a:off x="8150177" y="182426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u="none" strike="noStrike" cap="none" normalizeH="0" baseline="0" dirty="0">
                  <a:ln>
                    <a:noFill/>
                  </a:ln>
                  <a:solidFill>
                    <a:schemeClr val="bg1"/>
                  </a:solidFill>
                  <a:effectLst/>
                  <a:latin typeface="Arial" panose="020B0604020202020204" pitchFamily="34" charset="0"/>
                  <a:cs typeface="Arial" panose="020B0604020202020204" pitchFamily="34" charset="0"/>
                </a:rPr>
                <a:t>b</a:t>
              </a:r>
            </a:p>
          </p:txBody>
        </p:sp>
        <p:sp>
          <p:nvSpPr>
            <p:cNvPr id="48" name="Rectangle 47">
              <a:extLst>
                <a:ext uri="{FF2B5EF4-FFF2-40B4-BE49-F238E27FC236}">
                  <a16:creationId xmlns:a16="http://schemas.microsoft.com/office/drawing/2014/main" id="{53DD06A2-789F-AAFE-DE77-7996D3F3820A}"/>
                </a:ext>
              </a:extLst>
            </p:cNvPr>
            <p:cNvSpPr/>
            <p:nvPr/>
          </p:nvSpPr>
          <p:spPr bwMode="auto">
            <a:xfrm>
              <a:off x="6683327" y="292916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49" name="Line 14">
              <a:extLst>
                <a:ext uri="{FF2B5EF4-FFF2-40B4-BE49-F238E27FC236}">
                  <a16:creationId xmlns:a16="http://schemas.microsoft.com/office/drawing/2014/main" id="{AC2C34AC-FB56-EF00-F886-49D3D8DFEC5C}"/>
                </a:ext>
              </a:extLst>
            </p:cNvPr>
            <p:cNvSpPr>
              <a:spLocks noChangeShapeType="1"/>
            </p:cNvSpPr>
            <p:nvPr/>
          </p:nvSpPr>
          <p:spPr bwMode="auto">
            <a:xfrm flipH="1">
              <a:off x="6762750" y="2819400"/>
              <a:ext cx="101600" cy="889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50" name="Line 14">
              <a:extLst>
                <a:ext uri="{FF2B5EF4-FFF2-40B4-BE49-F238E27FC236}">
                  <a16:creationId xmlns:a16="http://schemas.microsoft.com/office/drawing/2014/main" id="{2C9DD7CC-F5F1-0526-3AE4-8AA6F30C9AC1}"/>
                </a:ext>
              </a:extLst>
            </p:cNvPr>
            <p:cNvSpPr>
              <a:spLocks noChangeShapeType="1"/>
            </p:cNvSpPr>
            <p:nvPr/>
          </p:nvSpPr>
          <p:spPr bwMode="auto">
            <a:xfrm flipV="1">
              <a:off x="7994651" y="2012950"/>
              <a:ext cx="139700" cy="101599"/>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51" name="Line 11">
              <a:extLst>
                <a:ext uri="{FF2B5EF4-FFF2-40B4-BE49-F238E27FC236}">
                  <a16:creationId xmlns:a16="http://schemas.microsoft.com/office/drawing/2014/main" id="{B57FA99D-F5B7-1085-4D1F-8E1ACD1E2508}"/>
                </a:ext>
              </a:extLst>
            </p:cNvPr>
            <p:cNvSpPr>
              <a:spLocks noChangeShapeType="1"/>
            </p:cNvSpPr>
            <p:nvPr/>
          </p:nvSpPr>
          <p:spPr bwMode="auto">
            <a:xfrm>
              <a:off x="6394451" y="1238250"/>
              <a:ext cx="546100" cy="14351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52" name="TextBox 51">
              <a:extLst>
                <a:ext uri="{FF2B5EF4-FFF2-40B4-BE49-F238E27FC236}">
                  <a16:creationId xmlns:a16="http://schemas.microsoft.com/office/drawing/2014/main" id="{BA620E52-8750-B1B2-F7BB-E08981383048}"/>
                </a:ext>
              </a:extLst>
            </p:cNvPr>
            <p:cNvSpPr txBox="1"/>
            <p:nvPr/>
          </p:nvSpPr>
          <p:spPr>
            <a:xfrm>
              <a:off x="6242050" y="3467100"/>
              <a:ext cx="2005617" cy="1015104"/>
            </a:xfrm>
            <a:prstGeom prst="rect">
              <a:avLst/>
            </a:prstGeom>
            <a:noFill/>
          </p:spPr>
          <p:txBody>
            <a:bodyPr wrap="none" rtlCol="0">
              <a:spAutoFit/>
            </a:bodyPr>
            <a:lstStyle/>
            <a:p>
              <a:r>
                <a:rPr lang="en-US" sz="2000" b="1" dirty="0">
                  <a:solidFill>
                    <a:srgbClr val="0B4B8E"/>
                  </a:solidFill>
                  <a:latin typeface="Arial" panose="020B0604020202020204" pitchFamily="34" charset="0"/>
                  <a:cs typeface="Arial" panose="020B0604020202020204" pitchFamily="34" charset="0"/>
                </a:rPr>
                <a:t>3. First partition</a:t>
              </a:r>
            </a:p>
            <a:p>
              <a:r>
                <a:rPr lang="en-US" sz="2000" dirty="0">
                  <a:latin typeface="Arial" panose="020B0604020202020204" pitchFamily="34" charset="0"/>
                  <a:cs typeface="Arial" panose="020B0604020202020204" pitchFamily="34" charset="0"/>
                </a:rPr>
                <a:t>Sort on </a:t>
              </a:r>
              <a:r>
                <a:rPr lang="en-US" sz="2000" b="1" dirty="0">
                  <a:solidFill>
                    <a:srgbClr val="0B4B8E"/>
                  </a:solidFill>
                  <a:latin typeface="Arial" panose="020B0604020202020204" pitchFamily="34" charset="0"/>
                  <a:cs typeface="Arial" panose="020B0604020202020204" pitchFamily="34" charset="0"/>
                </a:rPr>
                <a:t>X</a:t>
              </a:r>
              <a:r>
                <a:rPr lang="en-US" sz="2000" dirty="0">
                  <a:latin typeface="Arial" panose="020B0604020202020204" pitchFamily="34" charset="0"/>
                  <a:cs typeface="Arial" panose="020B0604020202020204" pitchFamily="34" charset="0"/>
                </a:rPr>
                <a:t>:</a:t>
              </a:r>
            </a:p>
            <a:p>
              <a:r>
                <a:rPr lang="en-US" sz="2000" dirty="0">
                  <a:latin typeface="Arial" panose="020B0604020202020204" pitchFamily="34" charset="0"/>
                  <a:cs typeface="Arial" panose="020B0604020202020204" pitchFamily="34" charset="0"/>
                </a:rPr>
                <a:t>  Gate order 1 5 4 3 2</a:t>
              </a:r>
            </a:p>
            <a:p>
              <a:r>
                <a:rPr lang="en-US" sz="2000" dirty="0">
                  <a:latin typeface="Arial" panose="020B0604020202020204" pitchFamily="34" charset="0"/>
                  <a:cs typeface="Arial" panose="020B0604020202020204" pitchFamily="34" charset="0"/>
                </a:rPr>
                <a:t>  Pick: </a:t>
              </a:r>
              <a:r>
                <a:rPr lang="en-US" sz="2000" b="1" dirty="0">
                  <a:latin typeface="Arial" panose="020B0604020202020204" pitchFamily="34" charset="0"/>
                  <a:cs typeface="Arial" panose="020B0604020202020204" pitchFamily="34" charset="0"/>
                </a:rPr>
                <a:t>1 5 4</a:t>
              </a:r>
              <a:r>
                <a:rPr lang="en-US" sz="2000" dirty="0">
                  <a:latin typeface="Arial" panose="020B0604020202020204" pitchFamily="34" charset="0"/>
                  <a:cs typeface="Arial" panose="020B0604020202020204" pitchFamily="34" charset="0"/>
                </a:rPr>
                <a:t> on left</a:t>
              </a:r>
            </a:p>
          </p:txBody>
        </p:sp>
        <p:sp>
          <p:nvSpPr>
            <p:cNvPr id="53" name="Oval 10">
              <a:extLst>
                <a:ext uri="{FF2B5EF4-FFF2-40B4-BE49-F238E27FC236}">
                  <a16:creationId xmlns:a16="http://schemas.microsoft.com/office/drawing/2014/main" id="{EAAEAD2A-63A5-13EF-9ED5-D0673236E4CA}"/>
                </a:ext>
              </a:extLst>
            </p:cNvPr>
            <p:cNvSpPr>
              <a:spLocks noChangeArrowheads="1"/>
            </p:cNvSpPr>
            <p:nvPr/>
          </p:nvSpPr>
          <p:spPr bwMode="auto">
            <a:xfrm>
              <a:off x="7667625" y="2068513"/>
              <a:ext cx="363538" cy="347662"/>
            </a:xfrm>
            <a:prstGeom prst="ellipse">
              <a:avLst/>
            </a:prstGeom>
            <a:solidFill>
              <a:schemeClr val="bg1"/>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2</a:t>
              </a:r>
            </a:p>
          </p:txBody>
        </p:sp>
        <p:sp>
          <p:nvSpPr>
            <p:cNvPr id="54" name="Oval 13">
              <a:extLst>
                <a:ext uri="{FF2B5EF4-FFF2-40B4-BE49-F238E27FC236}">
                  <a16:creationId xmlns:a16="http://schemas.microsoft.com/office/drawing/2014/main" id="{A7B73207-732A-27DF-468A-499357EC2239}"/>
                </a:ext>
              </a:extLst>
            </p:cNvPr>
            <p:cNvSpPr>
              <a:spLocks noChangeArrowheads="1"/>
            </p:cNvSpPr>
            <p:nvPr/>
          </p:nvSpPr>
          <p:spPr bwMode="auto">
            <a:xfrm>
              <a:off x="6794500" y="2516188"/>
              <a:ext cx="363538" cy="347662"/>
            </a:xfrm>
            <a:prstGeom prst="ellipse">
              <a:avLst/>
            </a:prstGeom>
            <a:solidFill>
              <a:schemeClr val="bg1"/>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3</a:t>
              </a:r>
            </a:p>
          </p:txBody>
        </p:sp>
        <p:sp>
          <p:nvSpPr>
            <p:cNvPr id="55" name="Oval 9">
              <a:extLst>
                <a:ext uri="{FF2B5EF4-FFF2-40B4-BE49-F238E27FC236}">
                  <a16:creationId xmlns:a16="http://schemas.microsoft.com/office/drawing/2014/main" id="{8E4F8FBC-B6D4-BB91-3DA0-EB20548CA5FC}"/>
                </a:ext>
              </a:extLst>
            </p:cNvPr>
            <p:cNvSpPr>
              <a:spLocks noChangeArrowheads="1"/>
            </p:cNvSpPr>
            <p:nvPr/>
          </p:nvSpPr>
          <p:spPr bwMode="auto">
            <a:xfrm>
              <a:off x="6350000" y="1358900"/>
              <a:ext cx="363538" cy="347663"/>
            </a:xfrm>
            <a:prstGeom prst="ellipse">
              <a:avLst/>
            </a:prstGeom>
            <a:solidFill>
              <a:srgbClr val="CCFFCC"/>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1</a:t>
              </a:r>
            </a:p>
          </p:txBody>
        </p:sp>
        <p:sp>
          <p:nvSpPr>
            <p:cNvPr id="56" name="Oval 13">
              <a:extLst>
                <a:ext uri="{FF2B5EF4-FFF2-40B4-BE49-F238E27FC236}">
                  <a16:creationId xmlns:a16="http://schemas.microsoft.com/office/drawing/2014/main" id="{A7571CFD-35A5-BB1B-530C-6E35A35E5554}"/>
                </a:ext>
              </a:extLst>
            </p:cNvPr>
            <p:cNvSpPr>
              <a:spLocks noChangeArrowheads="1"/>
            </p:cNvSpPr>
            <p:nvPr/>
          </p:nvSpPr>
          <p:spPr bwMode="auto">
            <a:xfrm>
              <a:off x="6496050" y="1741488"/>
              <a:ext cx="363538" cy="347662"/>
            </a:xfrm>
            <a:prstGeom prst="ellipse">
              <a:avLst/>
            </a:prstGeom>
            <a:solidFill>
              <a:srgbClr val="CCFFCC"/>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5</a:t>
              </a:r>
            </a:p>
          </p:txBody>
        </p:sp>
        <p:sp>
          <p:nvSpPr>
            <p:cNvPr id="57" name="Oval 13">
              <a:extLst>
                <a:ext uri="{FF2B5EF4-FFF2-40B4-BE49-F238E27FC236}">
                  <a16:creationId xmlns:a16="http://schemas.microsoft.com/office/drawing/2014/main" id="{8200F9F8-C1D0-24F1-D79D-108B2207F6CE}"/>
                </a:ext>
              </a:extLst>
            </p:cNvPr>
            <p:cNvSpPr>
              <a:spLocks noChangeArrowheads="1"/>
            </p:cNvSpPr>
            <p:nvPr/>
          </p:nvSpPr>
          <p:spPr bwMode="auto">
            <a:xfrm>
              <a:off x="6642100" y="2141538"/>
              <a:ext cx="363538" cy="347662"/>
            </a:xfrm>
            <a:prstGeom prst="ellipse">
              <a:avLst/>
            </a:prstGeom>
            <a:solidFill>
              <a:srgbClr val="CCFFCC"/>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4</a:t>
              </a:r>
            </a:p>
          </p:txBody>
        </p:sp>
        <p:sp>
          <p:nvSpPr>
            <p:cNvPr id="58" name="Line 11">
              <a:extLst>
                <a:ext uri="{FF2B5EF4-FFF2-40B4-BE49-F238E27FC236}">
                  <a16:creationId xmlns:a16="http://schemas.microsoft.com/office/drawing/2014/main" id="{3DF2B6F3-0299-BD2B-7F9F-96AB8B101434}"/>
                </a:ext>
              </a:extLst>
            </p:cNvPr>
            <p:cNvSpPr>
              <a:spLocks noChangeShapeType="1"/>
            </p:cNvSpPr>
            <p:nvPr/>
          </p:nvSpPr>
          <p:spPr bwMode="auto">
            <a:xfrm>
              <a:off x="6731001" y="1511300"/>
              <a:ext cx="958850" cy="6096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24279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A6E16-D02A-4441-6B53-FA077CBB6E9B}"/>
              </a:ext>
            </a:extLst>
          </p:cNvPr>
          <p:cNvSpPr>
            <a:spLocks noGrp="1"/>
          </p:cNvSpPr>
          <p:nvPr>
            <p:ph type="title"/>
          </p:nvPr>
        </p:nvSpPr>
        <p:spPr/>
        <p:txBody>
          <a:bodyPr/>
          <a:lstStyle/>
          <a:p>
            <a:r>
              <a:rPr lang="en-US" dirty="0"/>
              <a:t>Recap: Example (cont’d)</a:t>
            </a:r>
          </a:p>
        </p:txBody>
      </p:sp>
      <p:sp>
        <p:nvSpPr>
          <p:cNvPr id="4" name="Rectangle 7">
            <a:extLst>
              <a:ext uri="{FF2B5EF4-FFF2-40B4-BE49-F238E27FC236}">
                <a16:creationId xmlns:a16="http://schemas.microsoft.com/office/drawing/2014/main" id="{6CD8DB58-D080-B246-4783-FC8D0B3E460D}"/>
              </a:ext>
            </a:extLst>
          </p:cNvPr>
          <p:cNvSpPr>
            <a:spLocks noChangeArrowheads="1"/>
          </p:cNvSpPr>
          <p:nvPr/>
        </p:nvSpPr>
        <p:spPr bwMode="auto">
          <a:xfrm>
            <a:off x="1010424" y="1842741"/>
            <a:ext cx="1357528" cy="2609695"/>
          </a:xfrm>
          <a:prstGeom prst="rect">
            <a:avLst/>
          </a:prstGeom>
          <a:solidFill>
            <a:srgbClr val="CECECE"/>
          </a:solidFill>
          <a:ln w="12700">
            <a:noFill/>
            <a:miter lim="800000"/>
            <a:headEnd/>
            <a:tailEnd/>
          </a:ln>
          <a:effectLst/>
        </p:spPr>
        <p:txBody>
          <a:bodyPr wrap="none" anchor="ctr">
            <a:prstTxWarp prst="textNoShape">
              <a:avLst/>
            </a:prstTxWarp>
          </a:bodyPr>
          <a:lstStyle/>
          <a:p>
            <a:endParaRPr lang="en-US"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5251C89C-4BCA-0A9C-B1D5-9878B38A1809}"/>
              </a:ext>
            </a:extLst>
          </p:cNvPr>
          <p:cNvCxnSpPr/>
          <p:nvPr/>
        </p:nvCxnSpPr>
        <p:spPr bwMode="auto">
          <a:xfrm>
            <a:off x="2370991" y="1834636"/>
            <a:ext cx="0" cy="2609695"/>
          </a:xfrm>
          <a:prstGeom prst="line">
            <a:avLst/>
          </a:prstGeom>
          <a:solidFill>
            <a:schemeClr val="accent1"/>
          </a:solidFill>
          <a:ln w="76200" cap="flat" cmpd="sng" algn="ctr">
            <a:solidFill>
              <a:srgbClr val="3366FF"/>
            </a:solidFill>
            <a:prstDash val="solid"/>
            <a:round/>
            <a:headEnd type="none" w="med" len="med"/>
            <a:tailEnd type="none" w="med" len="med"/>
          </a:ln>
          <a:effectLst/>
        </p:spPr>
      </p:cxnSp>
      <p:sp>
        <p:nvSpPr>
          <p:cNvPr id="6" name="TextBox 5">
            <a:extLst>
              <a:ext uri="{FF2B5EF4-FFF2-40B4-BE49-F238E27FC236}">
                <a16:creationId xmlns:a16="http://schemas.microsoft.com/office/drawing/2014/main" id="{726A77D0-727B-571D-8AB1-513290B191F1}"/>
              </a:ext>
            </a:extLst>
          </p:cNvPr>
          <p:cNvSpPr txBox="1"/>
          <p:nvPr/>
        </p:nvSpPr>
        <p:spPr>
          <a:xfrm>
            <a:off x="838200" y="4823223"/>
            <a:ext cx="3467616" cy="1200328"/>
          </a:xfrm>
          <a:prstGeom prst="rect">
            <a:avLst/>
          </a:prstGeom>
          <a:noFill/>
        </p:spPr>
        <p:txBody>
          <a:bodyPr wrap="none" rtlCol="0">
            <a:spAutoFit/>
          </a:bodyPr>
          <a:lstStyle/>
          <a:p>
            <a:r>
              <a:rPr lang="en-US" sz="1800" b="1" dirty="0">
                <a:solidFill>
                  <a:srgbClr val="0B4B8E"/>
                </a:solidFill>
                <a:latin typeface="Arial" panose="020B0604020202020204" pitchFamily="34" charset="0"/>
                <a:cs typeface="Arial" panose="020B0604020202020204" pitchFamily="34" charset="0"/>
              </a:rPr>
              <a:t>4. Propagate gates/pads</a:t>
            </a:r>
          </a:p>
          <a:p>
            <a:r>
              <a:rPr lang="en-US" sz="1800" dirty="0">
                <a:latin typeface="Arial" panose="020B0604020202020204" pitchFamily="34" charset="0"/>
                <a:cs typeface="Arial" panose="020B0604020202020204" pitchFamily="34" charset="0"/>
              </a:rPr>
              <a:t>Right-side gates:  2,3</a:t>
            </a:r>
          </a:p>
          <a:p>
            <a:r>
              <a:rPr lang="en-US" sz="1800" dirty="0">
                <a:latin typeface="Arial" panose="020B0604020202020204" pitchFamily="34" charset="0"/>
                <a:cs typeface="Arial" panose="020B0604020202020204" pitchFamily="34" charset="0"/>
              </a:rPr>
              <a:t>Right-side pads:  b</a:t>
            </a:r>
          </a:p>
          <a:p>
            <a:r>
              <a:rPr lang="en-US" sz="1800" dirty="0">
                <a:latin typeface="Arial" panose="020B0604020202020204" pitchFamily="34" charset="0"/>
                <a:cs typeface="Arial" panose="020B0604020202020204" pitchFamily="34" charset="0"/>
              </a:rPr>
              <a:t>Push to cut, using</a:t>
            </a:r>
            <a:r>
              <a:rPr lang="en-US" sz="1800" b="1" dirty="0">
                <a:solidFill>
                  <a:srgbClr val="0B4B8E"/>
                </a:solidFill>
                <a:latin typeface="Arial" panose="020B0604020202020204" pitchFamily="34" charset="0"/>
                <a:cs typeface="Arial" panose="020B0604020202020204" pitchFamily="34" charset="0"/>
              </a:rPr>
              <a:t> y</a:t>
            </a:r>
            <a:r>
              <a:rPr lang="en-US" sz="1800" dirty="0">
                <a:latin typeface="Arial" panose="020B0604020202020204" pitchFamily="34" charset="0"/>
                <a:cs typeface="Arial" panose="020B0604020202020204" pitchFamily="34" charset="0"/>
              </a:rPr>
              <a:t> coordinates</a:t>
            </a:r>
          </a:p>
        </p:txBody>
      </p:sp>
      <p:sp>
        <p:nvSpPr>
          <p:cNvPr id="7" name="Rectangle 8">
            <a:extLst>
              <a:ext uri="{FF2B5EF4-FFF2-40B4-BE49-F238E27FC236}">
                <a16:creationId xmlns:a16="http://schemas.microsoft.com/office/drawing/2014/main" id="{BDB3339F-8FD2-F7CA-8147-6B4EBECE258E}"/>
              </a:ext>
            </a:extLst>
          </p:cNvPr>
          <p:cNvSpPr>
            <a:spLocks noChangeArrowheads="1"/>
          </p:cNvSpPr>
          <p:nvPr/>
        </p:nvSpPr>
        <p:spPr bwMode="auto">
          <a:xfrm>
            <a:off x="1022581" y="1834636"/>
            <a:ext cx="2664401" cy="2609695"/>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 name="Line 11">
            <a:extLst>
              <a:ext uri="{FF2B5EF4-FFF2-40B4-BE49-F238E27FC236}">
                <a16:creationId xmlns:a16="http://schemas.microsoft.com/office/drawing/2014/main" id="{4A59631C-435B-233D-E96A-A37C27466995}"/>
              </a:ext>
            </a:extLst>
          </p:cNvPr>
          <p:cNvSpPr>
            <a:spLocks noChangeShapeType="1"/>
          </p:cNvSpPr>
          <p:nvPr/>
        </p:nvSpPr>
        <p:spPr bwMode="auto">
          <a:xfrm>
            <a:off x="1835072" y="2861899"/>
            <a:ext cx="348500" cy="461965"/>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2FB7642-4C95-80B7-05F1-49AA0CA5B19C}"/>
              </a:ext>
            </a:extLst>
          </p:cNvPr>
          <p:cNvSpPr/>
          <p:nvPr/>
        </p:nvSpPr>
        <p:spPr bwMode="auto">
          <a:xfrm>
            <a:off x="866505" y="1672834"/>
            <a:ext cx="401241" cy="39480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a</a:t>
            </a:r>
          </a:p>
        </p:txBody>
      </p:sp>
      <p:sp>
        <p:nvSpPr>
          <p:cNvPr id="10" name="Rectangle 9">
            <a:extLst>
              <a:ext uri="{FF2B5EF4-FFF2-40B4-BE49-F238E27FC236}">
                <a16:creationId xmlns:a16="http://schemas.microsoft.com/office/drawing/2014/main" id="{3C3A52DD-285F-8E3F-739E-90D29CFCE70A}"/>
              </a:ext>
            </a:extLst>
          </p:cNvPr>
          <p:cNvSpPr/>
          <p:nvPr/>
        </p:nvSpPr>
        <p:spPr bwMode="auto">
          <a:xfrm>
            <a:off x="3476200" y="2775066"/>
            <a:ext cx="401241" cy="39480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b</a:t>
            </a:r>
          </a:p>
        </p:txBody>
      </p:sp>
      <p:sp>
        <p:nvSpPr>
          <p:cNvPr id="11" name="Rectangle 10">
            <a:extLst>
              <a:ext uri="{FF2B5EF4-FFF2-40B4-BE49-F238E27FC236}">
                <a16:creationId xmlns:a16="http://schemas.microsoft.com/office/drawing/2014/main" id="{0C5137E7-AE24-B131-C295-4C91D6322369}"/>
              </a:ext>
            </a:extLst>
          </p:cNvPr>
          <p:cNvSpPr/>
          <p:nvPr/>
        </p:nvSpPr>
        <p:spPr bwMode="auto">
          <a:xfrm>
            <a:off x="1604028" y="4185274"/>
            <a:ext cx="401241" cy="39480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12" name="Line 14">
            <a:extLst>
              <a:ext uri="{FF2B5EF4-FFF2-40B4-BE49-F238E27FC236}">
                <a16:creationId xmlns:a16="http://schemas.microsoft.com/office/drawing/2014/main" id="{6FFA55EE-67EC-E8DB-9EF6-2895E5240D40}"/>
              </a:ext>
            </a:extLst>
          </p:cNvPr>
          <p:cNvSpPr>
            <a:spLocks noChangeShapeType="1"/>
          </p:cNvSpPr>
          <p:nvPr/>
        </p:nvSpPr>
        <p:spPr bwMode="auto">
          <a:xfrm flipH="1">
            <a:off x="1705397" y="4045177"/>
            <a:ext cx="129674" cy="113465"/>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3" name="Line 11">
            <a:extLst>
              <a:ext uri="{FF2B5EF4-FFF2-40B4-BE49-F238E27FC236}">
                <a16:creationId xmlns:a16="http://schemas.microsoft.com/office/drawing/2014/main" id="{2F93B35C-73F3-7DC0-6B17-B230231C2848}"/>
              </a:ext>
            </a:extLst>
          </p:cNvPr>
          <p:cNvSpPr>
            <a:spLocks noChangeShapeType="1"/>
          </p:cNvSpPr>
          <p:nvPr/>
        </p:nvSpPr>
        <p:spPr bwMode="auto">
          <a:xfrm>
            <a:off x="1235329" y="2027121"/>
            <a:ext cx="696999" cy="18316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4" name="Oval 10">
            <a:extLst>
              <a:ext uri="{FF2B5EF4-FFF2-40B4-BE49-F238E27FC236}">
                <a16:creationId xmlns:a16="http://schemas.microsoft.com/office/drawing/2014/main" id="{9BD68823-4DF0-9F04-0052-12483800CB60}"/>
              </a:ext>
            </a:extLst>
          </p:cNvPr>
          <p:cNvSpPr>
            <a:spLocks noChangeArrowheads="1"/>
          </p:cNvSpPr>
          <p:nvPr/>
        </p:nvSpPr>
        <p:spPr bwMode="auto">
          <a:xfrm>
            <a:off x="2860309" y="3086804"/>
            <a:ext cx="463991" cy="443729"/>
          </a:xfrm>
          <a:prstGeom prst="ellipse">
            <a:avLst/>
          </a:prstGeom>
          <a:solidFill>
            <a:schemeClr val="bg1"/>
          </a:solidFill>
          <a:ln w="25400">
            <a:solidFill>
              <a:srgbClr val="006B61"/>
            </a:solidFill>
            <a:round/>
            <a:headEnd/>
            <a:tailEnd/>
          </a:ln>
          <a:effectLst/>
        </p:spPr>
        <p:txBody>
          <a:bodyPr wrap="none" lIns="90488" tIns="44450" rIns="90488" bIns="44450" anchor="ctr">
            <a:prstTxWarp prst="textNoShape">
              <a:avLst/>
            </a:prstTxWarp>
          </a:bodyPr>
          <a:lstStyle/>
          <a:p>
            <a:pPr algn="ctr"/>
            <a:r>
              <a:rPr lang="en-US" sz="1800" b="1" dirty="0">
                <a:solidFill>
                  <a:srgbClr val="008000"/>
                </a:solidFill>
                <a:latin typeface="Arial" panose="020B0604020202020204" pitchFamily="34" charset="0"/>
                <a:cs typeface="Arial" panose="020B0604020202020204" pitchFamily="34" charset="0"/>
              </a:rPr>
              <a:t>2</a:t>
            </a:r>
          </a:p>
        </p:txBody>
      </p:sp>
      <p:sp>
        <p:nvSpPr>
          <p:cNvPr id="15" name="Oval 13">
            <a:extLst>
              <a:ext uri="{FF2B5EF4-FFF2-40B4-BE49-F238E27FC236}">
                <a16:creationId xmlns:a16="http://schemas.microsoft.com/office/drawing/2014/main" id="{22DD5AE2-B0EE-B339-82A3-D81B3FA86676}"/>
              </a:ext>
            </a:extLst>
          </p:cNvPr>
          <p:cNvSpPr>
            <a:spLocks noChangeArrowheads="1"/>
          </p:cNvSpPr>
          <p:nvPr/>
        </p:nvSpPr>
        <p:spPr bwMode="auto">
          <a:xfrm>
            <a:off x="1745920" y="3658181"/>
            <a:ext cx="463991" cy="443729"/>
          </a:xfrm>
          <a:prstGeom prst="ellipse">
            <a:avLst/>
          </a:prstGeom>
          <a:solidFill>
            <a:schemeClr val="bg1"/>
          </a:solidFill>
          <a:ln w="25400">
            <a:solidFill>
              <a:srgbClr val="008000"/>
            </a:solidFill>
            <a:round/>
            <a:headEnd/>
            <a:tailEnd/>
          </a:ln>
          <a:effectLst/>
        </p:spPr>
        <p:txBody>
          <a:bodyPr wrap="none" lIns="90488" tIns="44450" rIns="90488" bIns="44450" anchor="ctr">
            <a:prstTxWarp prst="textNoShape">
              <a:avLst/>
            </a:prstTxWarp>
          </a:bodyPr>
          <a:lstStyle/>
          <a:p>
            <a:pPr algn="ctr"/>
            <a:r>
              <a:rPr lang="en-US" sz="1800" b="1" dirty="0">
                <a:solidFill>
                  <a:srgbClr val="008000"/>
                </a:solidFill>
                <a:latin typeface="Arial" panose="020B0604020202020204" pitchFamily="34" charset="0"/>
                <a:cs typeface="Arial" panose="020B0604020202020204" pitchFamily="34" charset="0"/>
              </a:rPr>
              <a:t>3</a:t>
            </a:r>
          </a:p>
        </p:txBody>
      </p:sp>
      <p:sp>
        <p:nvSpPr>
          <p:cNvPr id="16" name="Oval 9">
            <a:extLst>
              <a:ext uri="{FF2B5EF4-FFF2-40B4-BE49-F238E27FC236}">
                <a16:creationId xmlns:a16="http://schemas.microsoft.com/office/drawing/2014/main" id="{827E7BD2-138A-FD6C-A837-2A90D0CCFDA6}"/>
              </a:ext>
            </a:extLst>
          </p:cNvPr>
          <p:cNvSpPr>
            <a:spLocks noChangeArrowheads="1"/>
          </p:cNvSpPr>
          <p:nvPr/>
        </p:nvSpPr>
        <p:spPr bwMode="auto">
          <a:xfrm>
            <a:off x="1178595" y="2181109"/>
            <a:ext cx="463991" cy="443730"/>
          </a:xfrm>
          <a:prstGeom prst="ellipse">
            <a:avLst/>
          </a:prstGeom>
          <a:solidFill>
            <a:srgbClr val="FFFFFF"/>
          </a:solidFill>
          <a:ln w="25400">
            <a:solidFill>
              <a:schemeClr val="bg1">
                <a:lumMod val="50000"/>
              </a:schemeClr>
            </a:solidFill>
            <a:round/>
            <a:headEnd/>
            <a:tailEnd/>
          </a:ln>
          <a:effectLst/>
        </p:spPr>
        <p:txBody>
          <a:bodyPr wrap="none" lIns="90488" tIns="44450" rIns="90488" bIns="44450" anchor="ctr">
            <a:prstTxWarp prst="textNoShape">
              <a:avLst/>
            </a:prstTxWarp>
          </a:bodyPr>
          <a:lstStyle/>
          <a:p>
            <a:pPr algn="ctr"/>
            <a:r>
              <a:rPr lang="en-US" sz="1800" b="1" dirty="0">
                <a:solidFill>
                  <a:schemeClr val="bg1">
                    <a:lumMod val="50000"/>
                  </a:schemeClr>
                </a:solidFill>
                <a:latin typeface="Arial" panose="020B0604020202020204" pitchFamily="34" charset="0"/>
                <a:cs typeface="Arial" panose="020B0604020202020204" pitchFamily="34" charset="0"/>
              </a:rPr>
              <a:t>1</a:t>
            </a:r>
          </a:p>
        </p:txBody>
      </p:sp>
      <p:sp>
        <p:nvSpPr>
          <p:cNvPr id="17" name="Oval 13">
            <a:extLst>
              <a:ext uri="{FF2B5EF4-FFF2-40B4-BE49-F238E27FC236}">
                <a16:creationId xmlns:a16="http://schemas.microsoft.com/office/drawing/2014/main" id="{8DE207BC-8961-FFF0-7BB3-5E81646533B3}"/>
              </a:ext>
            </a:extLst>
          </p:cNvPr>
          <p:cNvSpPr>
            <a:spLocks noChangeArrowheads="1"/>
          </p:cNvSpPr>
          <p:nvPr/>
        </p:nvSpPr>
        <p:spPr bwMode="auto">
          <a:xfrm>
            <a:off x="1365002" y="2669414"/>
            <a:ext cx="463991" cy="443729"/>
          </a:xfrm>
          <a:prstGeom prst="ellipse">
            <a:avLst/>
          </a:prstGeom>
          <a:solidFill>
            <a:srgbClr val="FFFFFF"/>
          </a:solidFill>
          <a:ln w="25400">
            <a:solidFill>
              <a:schemeClr val="bg1">
                <a:lumMod val="50000"/>
              </a:schemeClr>
            </a:solidFill>
            <a:round/>
            <a:headEnd/>
            <a:tailEnd/>
          </a:ln>
          <a:effectLst/>
        </p:spPr>
        <p:txBody>
          <a:bodyPr wrap="none" lIns="90488" tIns="44450" rIns="90488" bIns="44450" anchor="ctr">
            <a:prstTxWarp prst="textNoShape">
              <a:avLst/>
            </a:prstTxWarp>
          </a:bodyPr>
          <a:lstStyle/>
          <a:p>
            <a:pPr algn="ctr"/>
            <a:r>
              <a:rPr lang="en-US" sz="1800" b="1" dirty="0">
                <a:solidFill>
                  <a:schemeClr val="bg1">
                    <a:lumMod val="50000"/>
                  </a:schemeClr>
                </a:solidFill>
                <a:latin typeface="Arial" panose="020B0604020202020204" pitchFamily="34" charset="0"/>
                <a:cs typeface="Arial" panose="020B0604020202020204" pitchFamily="34" charset="0"/>
              </a:rPr>
              <a:t>5</a:t>
            </a:r>
          </a:p>
        </p:txBody>
      </p:sp>
      <p:sp>
        <p:nvSpPr>
          <p:cNvPr id="18" name="Oval 13">
            <a:extLst>
              <a:ext uri="{FF2B5EF4-FFF2-40B4-BE49-F238E27FC236}">
                <a16:creationId xmlns:a16="http://schemas.microsoft.com/office/drawing/2014/main" id="{AD00BAA3-3BAF-900E-7E2D-49D1E0431A49}"/>
              </a:ext>
            </a:extLst>
          </p:cNvPr>
          <p:cNvSpPr>
            <a:spLocks noChangeArrowheads="1"/>
          </p:cNvSpPr>
          <p:nvPr/>
        </p:nvSpPr>
        <p:spPr bwMode="auto">
          <a:xfrm>
            <a:off x="1551409" y="3180007"/>
            <a:ext cx="463991" cy="443729"/>
          </a:xfrm>
          <a:prstGeom prst="ellipse">
            <a:avLst/>
          </a:prstGeom>
          <a:solidFill>
            <a:srgbClr val="FFFFFF"/>
          </a:solidFill>
          <a:ln w="25400">
            <a:solidFill>
              <a:schemeClr val="bg1">
                <a:lumMod val="50000"/>
              </a:schemeClr>
            </a:solidFill>
            <a:round/>
            <a:headEnd/>
            <a:tailEnd/>
          </a:ln>
          <a:effectLst/>
        </p:spPr>
        <p:txBody>
          <a:bodyPr wrap="none" lIns="90488" tIns="44450" rIns="90488" bIns="44450" anchor="ctr">
            <a:prstTxWarp prst="textNoShape">
              <a:avLst/>
            </a:prstTxWarp>
          </a:bodyPr>
          <a:lstStyle/>
          <a:p>
            <a:pPr algn="ctr"/>
            <a:r>
              <a:rPr lang="en-US" sz="1800" b="1" dirty="0">
                <a:solidFill>
                  <a:schemeClr val="bg1">
                    <a:lumMod val="50000"/>
                  </a:schemeClr>
                </a:solidFill>
                <a:latin typeface="Arial" panose="020B0604020202020204" pitchFamily="34" charset="0"/>
                <a:cs typeface="Arial" panose="020B0604020202020204" pitchFamily="34" charset="0"/>
              </a:rPr>
              <a:t>4</a:t>
            </a:r>
          </a:p>
        </p:txBody>
      </p:sp>
      <p:sp>
        <p:nvSpPr>
          <p:cNvPr id="19" name="Rectangle 18">
            <a:extLst>
              <a:ext uri="{FF2B5EF4-FFF2-40B4-BE49-F238E27FC236}">
                <a16:creationId xmlns:a16="http://schemas.microsoft.com/office/drawing/2014/main" id="{FA4D7CB2-82F0-9D06-4728-C9B0773B0C32}"/>
              </a:ext>
            </a:extLst>
          </p:cNvPr>
          <p:cNvSpPr/>
          <p:nvPr/>
        </p:nvSpPr>
        <p:spPr bwMode="auto">
          <a:xfrm>
            <a:off x="2195666" y="3172195"/>
            <a:ext cx="312090" cy="28134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2</a:t>
            </a:r>
          </a:p>
        </p:txBody>
      </p:sp>
      <p:cxnSp>
        <p:nvCxnSpPr>
          <p:cNvPr id="20" name="Straight Arrow Connector 19">
            <a:extLst>
              <a:ext uri="{FF2B5EF4-FFF2-40B4-BE49-F238E27FC236}">
                <a16:creationId xmlns:a16="http://schemas.microsoft.com/office/drawing/2014/main" id="{D2876CC7-5E5D-15A5-591F-4CA141881004}"/>
              </a:ext>
            </a:extLst>
          </p:cNvPr>
          <p:cNvCxnSpPr>
            <a:stCxn id="14" idx="2"/>
          </p:cNvCxnSpPr>
          <p:nvPr/>
        </p:nvCxnSpPr>
        <p:spPr bwMode="auto">
          <a:xfrm flipH="1" flipV="1">
            <a:off x="2507758" y="3300710"/>
            <a:ext cx="352551" cy="7958"/>
          </a:xfrm>
          <a:prstGeom prst="straightConnector1">
            <a:avLst/>
          </a:prstGeom>
          <a:solidFill>
            <a:schemeClr val="accent1"/>
          </a:solidFill>
          <a:ln w="38100" cap="flat" cmpd="sng" algn="ctr">
            <a:solidFill>
              <a:srgbClr val="008000"/>
            </a:solidFill>
            <a:prstDash val="solid"/>
            <a:round/>
            <a:headEnd type="none" w="med" len="med"/>
            <a:tailEnd type="arrow"/>
          </a:ln>
          <a:effectLst/>
        </p:spPr>
      </p:cxnSp>
      <p:sp>
        <p:nvSpPr>
          <p:cNvPr id="21" name="Line 11">
            <a:extLst>
              <a:ext uri="{FF2B5EF4-FFF2-40B4-BE49-F238E27FC236}">
                <a16:creationId xmlns:a16="http://schemas.microsoft.com/office/drawing/2014/main" id="{696DC0B8-F07D-1D6C-23A2-EC83FE23E6B3}"/>
              </a:ext>
            </a:extLst>
          </p:cNvPr>
          <p:cNvSpPr>
            <a:spLocks noChangeShapeType="1"/>
          </p:cNvSpPr>
          <p:nvPr/>
        </p:nvSpPr>
        <p:spPr bwMode="auto">
          <a:xfrm flipH="1">
            <a:off x="2094420" y="3340073"/>
            <a:ext cx="81048" cy="3485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C5F41F6B-D732-4362-CF8C-A45B6C26DFD6}"/>
              </a:ext>
            </a:extLst>
          </p:cNvPr>
          <p:cNvSpPr/>
          <p:nvPr/>
        </p:nvSpPr>
        <p:spPr bwMode="auto">
          <a:xfrm>
            <a:off x="2228085" y="3739520"/>
            <a:ext cx="312090" cy="28134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400" dirty="0">
                <a:solidFill>
                  <a:schemeClr val="bg1"/>
                </a:solidFill>
                <a:latin typeface="Arial" panose="020B0604020202020204" pitchFamily="34" charset="0"/>
                <a:cs typeface="Arial" panose="020B0604020202020204" pitchFamily="34" charset="0"/>
              </a:rPr>
              <a:t>3</a:t>
            </a:r>
            <a:endPar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cxnSp>
        <p:nvCxnSpPr>
          <p:cNvPr id="23" name="Straight Arrow Connector 22">
            <a:extLst>
              <a:ext uri="{FF2B5EF4-FFF2-40B4-BE49-F238E27FC236}">
                <a16:creationId xmlns:a16="http://schemas.microsoft.com/office/drawing/2014/main" id="{03139BD0-A3D6-AAAB-1F37-EC46FEF5A338}"/>
              </a:ext>
            </a:extLst>
          </p:cNvPr>
          <p:cNvCxnSpPr/>
          <p:nvPr/>
        </p:nvCxnSpPr>
        <p:spPr bwMode="auto">
          <a:xfrm flipV="1">
            <a:off x="1989059" y="3876141"/>
            <a:ext cx="299873" cy="15048"/>
          </a:xfrm>
          <a:prstGeom prst="straightConnector1">
            <a:avLst/>
          </a:prstGeom>
          <a:solidFill>
            <a:schemeClr val="accent1"/>
          </a:solidFill>
          <a:ln w="38100" cap="flat" cmpd="sng" algn="ctr">
            <a:solidFill>
              <a:srgbClr val="008000"/>
            </a:solidFill>
            <a:prstDash val="solid"/>
            <a:round/>
            <a:headEnd type="none" w="med" len="med"/>
            <a:tailEnd type="arrow"/>
          </a:ln>
          <a:effectLst/>
        </p:spPr>
      </p:cxnSp>
      <p:grpSp>
        <p:nvGrpSpPr>
          <p:cNvPr id="24" name="Group 23">
            <a:extLst>
              <a:ext uri="{FF2B5EF4-FFF2-40B4-BE49-F238E27FC236}">
                <a16:creationId xmlns:a16="http://schemas.microsoft.com/office/drawing/2014/main" id="{EC06C87B-92B6-2A20-C7E9-3555AFC992CE}"/>
              </a:ext>
            </a:extLst>
          </p:cNvPr>
          <p:cNvGrpSpPr/>
          <p:nvPr/>
        </p:nvGrpSpPr>
        <p:grpSpPr>
          <a:xfrm>
            <a:off x="4821571" y="1680939"/>
            <a:ext cx="2425408" cy="4722918"/>
            <a:chOff x="3400377" y="960666"/>
            <a:chExt cx="1900311" cy="3700413"/>
          </a:xfrm>
        </p:grpSpPr>
        <p:sp>
          <p:nvSpPr>
            <p:cNvPr id="25" name="TextBox 24">
              <a:extLst>
                <a:ext uri="{FF2B5EF4-FFF2-40B4-BE49-F238E27FC236}">
                  <a16:creationId xmlns:a16="http://schemas.microsoft.com/office/drawing/2014/main" id="{0C9C62D7-6CD4-1FD2-A47B-76038C78E21C}"/>
                </a:ext>
              </a:extLst>
            </p:cNvPr>
            <p:cNvSpPr txBox="1"/>
            <p:nvPr/>
          </p:nvSpPr>
          <p:spPr>
            <a:xfrm>
              <a:off x="3422650" y="3460750"/>
              <a:ext cx="1878038" cy="1200329"/>
            </a:xfrm>
            <a:prstGeom prst="rect">
              <a:avLst/>
            </a:prstGeom>
            <a:noFill/>
          </p:spPr>
          <p:txBody>
            <a:bodyPr wrap="none" rtlCol="0">
              <a:spAutoFit/>
            </a:bodyPr>
            <a:lstStyle/>
            <a:p>
              <a:r>
                <a:rPr lang="en-US" sz="1800" b="1" dirty="0">
                  <a:solidFill>
                    <a:srgbClr val="0B4B8E"/>
                  </a:solidFill>
                  <a:latin typeface="Arial" panose="020B0604020202020204" pitchFamily="34" charset="0"/>
                  <a:cs typeface="Arial" panose="020B0604020202020204" pitchFamily="34" charset="0"/>
                </a:rPr>
                <a:t>5. 2</a:t>
              </a:r>
              <a:r>
                <a:rPr lang="en-US" sz="1800" b="1" baseline="30000" dirty="0">
                  <a:solidFill>
                    <a:srgbClr val="0B4B8E"/>
                  </a:solidFill>
                  <a:latin typeface="Arial" panose="020B0604020202020204" pitchFamily="34" charset="0"/>
                  <a:cs typeface="Arial" panose="020B0604020202020204" pitchFamily="34" charset="0"/>
                </a:rPr>
                <a:t>nd</a:t>
              </a:r>
              <a:r>
                <a:rPr lang="en-US" sz="1800" b="1" dirty="0">
                  <a:solidFill>
                    <a:srgbClr val="0B4B8E"/>
                  </a:solidFill>
                  <a:latin typeface="Arial" panose="020B0604020202020204" pitchFamily="34" charset="0"/>
                  <a:cs typeface="Arial" panose="020B0604020202020204" pitchFamily="34" charset="0"/>
                </a:rPr>
                <a:t> QP input </a:t>
              </a:r>
            </a:p>
            <a:p>
              <a:r>
                <a:rPr lang="en-US" sz="1800" dirty="0">
                  <a:latin typeface="Arial" panose="020B0604020202020204" pitchFamily="34" charset="0"/>
                  <a:cs typeface="Arial" panose="020B0604020202020204" pitchFamily="34" charset="0"/>
                </a:rPr>
                <a:t>This is set up for</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this new smaller</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placement</a:t>
              </a:r>
            </a:p>
          </p:txBody>
        </p:sp>
        <p:sp>
          <p:nvSpPr>
            <p:cNvPr id="26" name="Rectangle 7">
              <a:extLst>
                <a:ext uri="{FF2B5EF4-FFF2-40B4-BE49-F238E27FC236}">
                  <a16:creationId xmlns:a16="http://schemas.microsoft.com/office/drawing/2014/main" id="{A04CC475-B303-56C0-3A7E-064E9165C95E}"/>
                </a:ext>
              </a:extLst>
            </p:cNvPr>
            <p:cNvSpPr>
              <a:spLocks noChangeArrowheads="1"/>
            </p:cNvSpPr>
            <p:nvPr/>
          </p:nvSpPr>
          <p:spPr bwMode="auto">
            <a:xfrm>
              <a:off x="3513138" y="1093788"/>
              <a:ext cx="1063625" cy="2044700"/>
            </a:xfrm>
            <a:prstGeom prst="rect">
              <a:avLst/>
            </a:prstGeom>
            <a:solidFill>
              <a:srgbClr val="CECECE"/>
            </a:solidFill>
            <a:ln w="12700">
              <a:noFill/>
              <a:miter lim="800000"/>
              <a:headEnd/>
              <a:tailEnd/>
            </a:ln>
            <a:effectLst/>
          </p:spPr>
          <p:txBody>
            <a:bodyPr wrap="none" anchor="ctr">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27" name="Rectangle 8">
              <a:extLst>
                <a:ext uri="{FF2B5EF4-FFF2-40B4-BE49-F238E27FC236}">
                  <a16:creationId xmlns:a16="http://schemas.microsoft.com/office/drawing/2014/main" id="{EBA50AFF-960A-2E96-7D3A-4A4DE1A4EBD9}"/>
                </a:ext>
              </a:extLst>
            </p:cNvPr>
            <p:cNvSpPr>
              <a:spLocks noChangeArrowheads="1"/>
            </p:cNvSpPr>
            <p:nvPr/>
          </p:nvSpPr>
          <p:spPr bwMode="auto">
            <a:xfrm>
              <a:off x="3522663" y="1087438"/>
              <a:ext cx="1055687"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8" name="Line 11">
              <a:extLst>
                <a:ext uri="{FF2B5EF4-FFF2-40B4-BE49-F238E27FC236}">
                  <a16:creationId xmlns:a16="http://schemas.microsoft.com/office/drawing/2014/main" id="{00E48A65-D2CC-B450-5B67-8A833C3D7B40}"/>
                </a:ext>
              </a:extLst>
            </p:cNvPr>
            <p:cNvSpPr>
              <a:spLocks noChangeShapeType="1"/>
            </p:cNvSpPr>
            <p:nvPr/>
          </p:nvSpPr>
          <p:spPr bwMode="auto">
            <a:xfrm>
              <a:off x="4159251" y="1892300"/>
              <a:ext cx="273050" cy="3619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373D414A-8382-74E7-BCFE-FA8B2B25A69D}"/>
                </a:ext>
              </a:extLst>
            </p:cNvPr>
            <p:cNvSpPr/>
            <p:nvPr/>
          </p:nvSpPr>
          <p:spPr bwMode="auto">
            <a:xfrm>
              <a:off x="3400377" y="96066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a</a:t>
              </a:r>
            </a:p>
          </p:txBody>
        </p:sp>
        <p:sp>
          <p:nvSpPr>
            <p:cNvPr id="30" name="Rectangle 29">
              <a:extLst>
                <a:ext uri="{FF2B5EF4-FFF2-40B4-BE49-F238E27FC236}">
                  <a16:creationId xmlns:a16="http://schemas.microsoft.com/office/drawing/2014/main" id="{BB99BEDF-9CF2-E8C5-F6F7-B7E7FF428747}"/>
                </a:ext>
              </a:extLst>
            </p:cNvPr>
            <p:cNvSpPr/>
            <p:nvPr/>
          </p:nvSpPr>
          <p:spPr bwMode="auto">
            <a:xfrm>
              <a:off x="3978227" y="292916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31" name="Line 14">
              <a:extLst>
                <a:ext uri="{FF2B5EF4-FFF2-40B4-BE49-F238E27FC236}">
                  <a16:creationId xmlns:a16="http://schemas.microsoft.com/office/drawing/2014/main" id="{8E10499B-E3A0-0763-0D4D-A22F654E656F}"/>
                </a:ext>
              </a:extLst>
            </p:cNvPr>
            <p:cNvSpPr>
              <a:spLocks noChangeShapeType="1"/>
            </p:cNvSpPr>
            <p:nvPr/>
          </p:nvSpPr>
          <p:spPr bwMode="auto">
            <a:xfrm flipH="1" flipV="1">
              <a:off x="4216400" y="2463800"/>
              <a:ext cx="222250" cy="2349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32" name="Line 11">
              <a:extLst>
                <a:ext uri="{FF2B5EF4-FFF2-40B4-BE49-F238E27FC236}">
                  <a16:creationId xmlns:a16="http://schemas.microsoft.com/office/drawing/2014/main" id="{9F4EFBE5-5245-B87F-5C2F-979B12FBB63A}"/>
                </a:ext>
              </a:extLst>
            </p:cNvPr>
            <p:cNvSpPr>
              <a:spLocks noChangeShapeType="1"/>
            </p:cNvSpPr>
            <p:nvPr/>
          </p:nvSpPr>
          <p:spPr bwMode="auto">
            <a:xfrm>
              <a:off x="3689351" y="1238250"/>
              <a:ext cx="368299" cy="9398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33" name="Oval 9">
              <a:extLst>
                <a:ext uri="{FF2B5EF4-FFF2-40B4-BE49-F238E27FC236}">
                  <a16:creationId xmlns:a16="http://schemas.microsoft.com/office/drawing/2014/main" id="{3BB52E90-3443-DDB7-41F7-F2D62292CF27}"/>
                </a:ext>
              </a:extLst>
            </p:cNvPr>
            <p:cNvSpPr>
              <a:spLocks noChangeArrowheads="1"/>
            </p:cNvSpPr>
            <p:nvPr/>
          </p:nvSpPr>
          <p:spPr bwMode="auto">
            <a:xfrm>
              <a:off x="3644900" y="1358900"/>
              <a:ext cx="363538" cy="347663"/>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1</a:t>
              </a:r>
            </a:p>
          </p:txBody>
        </p:sp>
        <p:sp>
          <p:nvSpPr>
            <p:cNvPr id="34" name="Oval 13">
              <a:extLst>
                <a:ext uri="{FF2B5EF4-FFF2-40B4-BE49-F238E27FC236}">
                  <a16:creationId xmlns:a16="http://schemas.microsoft.com/office/drawing/2014/main" id="{E95035C6-1561-D6B5-7429-A5EBDAF8E651}"/>
                </a:ext>
              </a:extLst>
            </p:cNvPr>
            <p:cNvSpPr>
              <a:spLocks noChangeArrowheads="1"/>
            </p:cNvSpPr>
            <p:nvPr/>
          </p:nvSpPr>
          <p:spPr bwMode="auto">
            <a:xfrm>
              <a:off x="3790950" y="1741488"/>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5</a:t>
              </a:r>
            </a:p>
          </p:txBody>
        </p:sp>
        <p:sp>
          <p:nvSpPr>
            <p:cNvPr id="35" name="Oval 13">
              <a:extLst>
                <a:ext uri="{FF2B5EF4-FFF2-40B4-BE49-F238E27FC236}">
                  <a16:creationId xmlns:a16="http://schemas.microsoft.com/office/drawing/2014/main" id="{9A5FA0C8-5F87-CC8B-EFBB-9691649C6FAF}"/>
                </a:ext>
              </a:extLst>
            </p:cNvPr>
            <p:cNvSpPr>
              <a:spLocks noChangeArrowheads="1"/>
            </p:cNvSpPr>
            <p:nvPr/>
          </p:nvSpPr>
          <p:spPr bwMode="auto">
            <a:xfrm>
              <a:off x="3937000" y="2141538"/>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4</a:t>
              </a:r>
            </a:p>
          </p:txBody>
        </p:sp>
        <p:sp>
          <p:nvSpPr>
            <p:cNvPr id="36" name="Rectangle 35">
              <a:extLst>
                <a:ext uri="{FF2B5EF4-FFF2-40B4-BE49-F238E27FC236}">
                  <a16:creationId xmlns:a16="http://schemas.microsoft.com/office/drawing/2014/main" id="{B388DE69-6A03-794E-E7E8-9DB5A2BF8BC0}"/>
                </a:ext>
              </a:extLst>
            </p:cNvPr>
            <p:cNvSpPr/>
            <p:nvPr/>
          </p:nvSpPr>
          <p:spPr bwMode="auto">
            <a:xfrm>
              <a:off x="4441777" y="213541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2</a:t>
              </a:r>
            </a:p>
          </p:txBody>
        </p:sp>
        <p:sp>
          <p:nvSpPr>
            <p:cNvPr id="37" name="Rectangle 36">
              <a:extLst>
                <a:ext uri="{FF2B5EF4-FFF2-40B4-BE49-F238E27FC236}">
                  <a16:creationId xmlns:a16="http://schemas.microsoft.com/office/drawing/2014/main" id="{CEB415C0-BAC4-CD03-BAB1-27426BBDF3D0}"/>
                </a:ext>
              </a:extLst>
            </p:cNvPr>
            <p:cNvSpPr/>
            <p:nvPr/>
          </p:nvSpPr>
          <p:spPr bwMode="auto">
            <a:xfrm>
              <a:off x="4448127" y="257356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400" dirty="0">
                  <a:solidFill>
                    <a:schemeClr val="bg1"/>
                  </a:solidFill>
                  <a:latin typeface="Arial" panose="020B0604020202020204" pitchFamily="34" charset="0"/>
                  <a:cs typeface="Arial" panose="020B0604020202020204" pitchFamily="34" charset="0"/>
                </a:rPr>
                <a:t>3</a:t>
              </a:r>
              <a:endPar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grpSp>
      <p:grpSp>
        <p:nvGrpSpPr>
          <p:cNvPr id="38" name="Group 37">
            <a:extLst>
              <a:ext uri="{FF2B5EF4-FFF2-40B4-BE49-F238E27FC236}">
                <a16:creationId xmlns:a16="http://schemas.microsoft.com/office/drawing/2014/main" id="{928D6C10-49FA-B3BD-B766-65DC3658939E}"/>
              </a:ext>
            </a:extLst>
          </p:cNvPr>
          <p:cNvGrpSpPr/>
          <p:nvPr/>
        </p:nvGrpSpPr>
        <p:grpSpPr>
          <a:xfrm>
            <a:off x="7909440" y="1439783"/>
            <a:ext cx="2595274" cy="4256994"/>
            <a:chOff x="5819727" y="771720"/>
            <a:chExt cx="2033401" cy="3335361"/>
          </a:xfrm>
        </p:grpSpPr>
        <p:sp>
          <p:nvSpPr>
            <p:cNvPr id="39" name="TextBox 38">
              <a:extLst>
                <a:ext uri="{FF2B5EF4-FFF2-40B4-BE49-F238E27FC236}">
                  <a16:creationId xmlns:a16="http://schemas.microsoft.com/office/drawing/2014/main" id="{6C3B9C01-06B2-0793-3879-B27C2CE6DA9F}"/>
                </a:ext>
              </a:extLst>
            </p:cNvPr>
            <p:cNvSpPr txBox="1"/>
            <p:nvPr/>
          </p:nvSpPr>
          <p:spPr>
            <a:xfrm>
              <a:off x="5842000" y="3460750"/>
              <a:ext cx="2011128" cy="646331"/>
            </a:xfrm>
            <a:prstGeom prst="rect">
              <a:avLst/>
            </a:prstGeom>
            <a:noFill/>
          </p:spPr>
          <p:txBody>
            <a:bodyPr wrap="none" rtlCol="0">
              <a:spAutoFit/>
            </a:bodyPr>
            <a:lstStyle/>
            <a:p>
              <a:r>
                <a:rPr lang="en-US" sz="1800" b="1" dirty="0">
                  <a:solidFill>
                    <a:srgbClr val="0B4B8E"/>
                  </a:solidFill>
                  <a:latin typeface="Arial" panose="020B0604020202020204" pitchFamily="34" charset="0"/>
                  <a:cs typeface="Arial" panose="020B0604020202020204" pitchFamily="34" charset="0"/>
                </a:rPr>
                <a:t>6. 2</a:t>
              </a:r>
              <a:r>
                <a:rPr lang="en-US" sz="1800" b="1" baseline="30000" dirty="0">
                  <a:solidFill>
                    <a:srgbClr val="0B4B8E"/>
                  </a:solidFill>
                  <a:latin typeface="Arial" panose="020B0604020202020204" pitchFamily="34" charset="0"/>
                  <a:cs typeface="Arial" panose="020B0604020202020204" pitchFamily="34" charset="0"/>
                </a:rPr>
                <a:t>nd</a:t>
              </a:r>
              <a:r>
                <a:rPr lang="en-US" sz="1800" b="1" dirty="0">
                  <a:solidFill>
                    <a:srgbClr val="0B4B8E"/>
                  </a:solidFill>
                  <a:latin typeface="Arial" panose="020B0604020202020204" pitchFamily="34" charset="0"/>
                  <a:cs typeface="Arial" panose="020B0604020202020204" pitchFamily="34" charset="0"/>
                </a:rPr>
                <a:t> QP solved </a:t>
              </a:r>
            </a:p>
            <a:p>
              <a:r>
                <a:rPr lang="en-US" sz="1800" dirty="0">
                  <a:latin typeface="Arial" panose="020B0604020202020204" pitchFamily="34" charset="0"/>
                  <a:cs typeface="Arial" panose="020B0604020202020204" pitchFamily="34" charset="0"/>
                </a:rPr>
                <a:t>New placement</a:t>
              </a:r>
            </a:p>
          </p:txBody>
        </p:sp>
        <p:sp>
          <p:nvSpPr>
            <p:cNvPr id="40" name="Rectangle 8">
              <a:extLst>
                <a:ext uri="{FF2B5EF4-FFF2-40B4-BE49-F238E27FC236}">
                  <a16:creationId xmlns:a16="http://schemas.microsoft.com/office/drawing/2014/main" id="{A2B2FE83-2E80-6C5C-496E-C63E43FFEFA2}"/>
                </a:ext>
              </a:extLst>
            </p:cNvPr>
            <p:cNvSpPr>
              <a:spLocks noChangeArrowheads="1"/>
            </p:cNvSpPr>
            <p:nvPr/>
          </p:nvSpPr>
          <p:spPr bwMode="auto">
            <a:xfrm>
              <a:off x="5942013" y="1106488"/>
              <a:ext cx="1055687"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1" name="Line 11">
              <a:extLst>
                <a:ext uri="{FF2B5EF4-FFF2-40B4-BE49-F238E27FC236}">
                  <a16:creationId xmlns:a16="http://schemas.microsoft.com/office/drawing/2014/main" id="{C296924B-7001-4F62-A31C-62EB4B6140F3}"/>
                </a:ext>
              </a:extLst>
            </p:cNvPr>
            <p:cNvSpPr>
              <a:spLocks noChangeShapeType="1"/>
            </p:cNvSpPr>
            <p:nvPr/>
          </p:nvSpPr>
          <p:spPr bwMode="auto">
            <a:xfrm>
              <a:off x="6578601" y="1911350"/>
              <a:ext cx="273050" cy="3619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42" name="Rectangle 41">
              <a:extLst>
                <a:ext uri="{FF2B5EF4-FFF2-40B4-BE49-F238E27FC236}">
                  <a16:creationId xmlns:a16="http://schemas.microsoft.com/office/drawing/2014/main" id="{516E9477-40C5-48D4-95CE-300CD693045A}"/>
                </a:ext>
              </a:extLst>
            </p:cNvPr>
            <p:cNvSpPr/>
            <p:nvPr/>
          </p:nvSpPr>
          <p:spPr bwMode="auto">
            <a:xfrm>
              <a:off x="5819727" y="9797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a</a:t>
              </a:r>
            </a:p>
          </p:txBody>
        </p:sp>
        <p:sp>
          <p:nvSpPr>
            <p:cNvPr id="43" name="Rectangle 42">
              <a:extLst>
                <a:ext uri="{FF2B5EF4-FFF2-40B4-BE49-F238E27FC236}">
                  <a16:creationId xmlns:a16="http://schemas.microsoft.com/office/drawing/2014/main" id="{7BBB0FC1-7FFC-984E-6AD2-1BB3F59C649B}"/>
                </a:ext>
              </a:extLst>
            </p:cNvPr>
            <p:cNvSpPr/>
            <p:nvPr/>
          </p:nvSpPr>
          <p:spPr bwMode="auto">
            <a:xfrm>
              <a:off x="6397577" y="29482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44" name="Line 11">
              <a:extLst>
                <a:ext uri="{FF2B5EF4-FFF2-40B4-BE49-F238E27FC236}">
                  <a16:creationId xmlns:a16="http://schemas.microsoft.com/office/drawing/2014/main" id="{A18AC6F3-F1C5-B932-0642-DD4E75BEE965}"/>
                </a:ext>
              </a:extLst>
            </p:cNvPr>
            <p:cNvSpPr>
              <a:spLocks noChangeShapeType="1"/>
            </p:cNvSpPr>
            <p:nvPr/>
          </p:nvSpPr>
          <p:spPr bwMode="auto">
            <a:xfrm>
              <a:off x="6108701" y="1257300"/>
              <a:ext cx="355599" cy="5270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45" name="Oval 9">
              <a:extLst>
                <a:ext uri="{FF2B5EF4-FFF2-40B4-BE49-F238E27FC236}">
                  <a16:creationId xmlns:a16="http://schemas.microsoft.com/office/drawing/2014/main" id="{4A4DCB86-8954-3711-3823-FC5035A89C23}"/>
                </a:ext>
              </a:extLst>
            </p:cNvPr>
            <p:cNvSpPr>
              <a:spLocks noChangeArrowheads="1"/>
            </p:cNvSpPr>
            <p:nvPr/>
          </p:nvSpPr>
          <p:spPr bwMode="auto">
            <a:xfrm>
              <a:off x="6045200" y="1295400"/>
              <a:ext cx="363538" cy="347663"/>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1</a:t>
              </a:r>
            </a:p>
          </p:txBody>
        </p:sp>
        <p:sp>
          <p:nvSpPr>
            <p:cNvPr id="46" name="Oval 13">
              <a:extLst>
                <a:ext uri="{FF2B5EF4-FFF2-40B4-BE49-F238E27FC236}">
                  <a16:creationId xmlns:a16="http://schemas.microsoft.com/office/drawing/2014/main" id="{1094D4E7-BF02-E087-63F2-98A32F127330}"/>
                </a:ext>
              </a:extLst>
            </p:cNvPr>
            <p:cNvSpPr>
              <a:spLocks noChangeArrowheads="1"/>
            </p:cNvSpPr>
            <p:nvPr/>
          </p:nvSpPr>
          <p:spPr bwMode="auto">
            <a:xfrm>
              <a:off x="6324600" y="1652588"/>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5</a:t>
              </a:r>
            </a:p>
          </p:txBody>
        </p:sp>
        <p:sp>
          <p:nvSpPr>
            <p:cNvPr id="47" name="Rectangle 46">
              <a:extLst>
                <a:ext uri="{FF2B5EF4-FFF2-40B4-BE49-F238E27FC236}">
                  <a16:creationId xmlns:a16="http://schemas.microsoft.com/office/drawing/2014/main" id="{57F5194B-6F4D-9E50-A80D-9E02EA92AA9E}"/>
                </a:ext>
              </a:extLst>
            </p:cNvPr>
            <p:cNvSpPr/>
            <p:nvPr/>
          </p:nvSpPr>
          <p:spPr bwMode="auto">
            <a:xfrm>
              <a:off x="6861127" y="215446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2</a:t>
              </a:r>
            </a:p>
          </p:txBody>
        </p:sp>
        <p:sp>
          <p:nvSpPr>
            <p:cNvPr id="48" name="TextBox 47">
              <a:extLst>
                <a:ext uri="{FF2B5EF4-FFF2-40B4-BE49-F238E27FC236}">
                  <a16:creationId xmlns:a16="http://schemas.microsoft.com/office/drawing/2014/main" id="{B2D20D92-F3C3-BA83-C4DE-0EE9B0C6A41A}"/>
                </a:ext>
              </a:extLst>
            </p:cNvPr>
            <p:cNvSpPr txBox="1"/>
            <p:nvPr/>
          </p:nvSpPr>
          <p:spPr>
            <a:xfrm>
              <a:off x="6175897" y="771720"/>
              <a:ext cx="915936" cy="369332"/>
            </a:xfrm>
            <a:prstGeom prst="rect">
              <a:avLst/>
            </a:prstGeom>
            <a:noFill/>
          </p:spPr>
          <p:txBody>
            <a:bodyPr wrap="none" rtlCol="0">
              <a:spAutoFit/>
            </a:bodyPr>
            <a:lstStyle/>
            <a:p>
              <a:r>
                <a:rPr lang="en-US" sz="1800" b="1" dirty="0">
                  <a:solidFill>
                    <a:schemeClr val="tx1">
                      <a:lumMod val="50000"/>
                      <a:lumOff val="50000"/>
                    </a:schemeClr>
                  </a:solidFill>
                  <a:latin typeface="Arial" panose="020B0604020202020204" pitchFamily="34" charset="0"/>
                  <a:cs typeface="Arial" panose="020B0604020202020204" pitchFamily="34" charset="0"/>
                </a:rPr>
                <a:t>placed</a:t>
              </a:r>
            </a:p>
          </p:txBody>
        </p:sp>
        <p:sp>
          <p:nvSpPr>
            <p:cNvPr id="49" name="Line 14">
              <a:extLst>
                <a:ext uri="{FF2B5EF4-FFF2-40B4-BE49-F238E27FC236}">
                  <a16:creationId xmlns:a16="http://schemas.microsoft.com/office/drawing/2014/main" id="{005264F5-51BD-E604-40C1-4A10E27E16F6}"/>
                </a:ext>
              </a:extLst>
            </p:cNvPr>
            <p:cNvSpPr>
              <a:spLocks noChangeShapeType="1"/>
            </p:cNvSpPr>
            <p:nvPr/>
          </p:nvSpPr>
          <p:spPr bwMode="auto">
            <a:xfrm flipH="1" flipV="1">
              <a:off x="6521450" y="2025650"/>
              <a:ext cx="317500" cy="6731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11F00FAE-F580-D48A-F525-358B22ED82EA}"/>
                </a:ext>
              </a:extLst>
            </p:cNvPr>
            <p:cNvSpPr/>
            <p:nvPr/>
          </p:nvSpPr>
          <p:spPr bwMode="auto">
            <a:xfrm>
              <a:off x="6848427" y="257356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400" dirty="0">
                  <a:solidFill>
                    <a:schemeClr val="bg1"/>
                  </a:solidFill>
                  <a:latin typeface="Arial" panose="020B0604020202020204" pitchFamily="34" charset="0"/>
                  <a:cs typeface="Arial" panose="020B0604020202020204" pitchFamily="34" charset="0"/>
                </a:rPr>
                <a:t>3</a:t>
              </a:r>
              <a:endPar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51" name="Oval 13">
              <a:extLst>
                <a:ext uri="{FF2B5EF4-FFF2-40B4-BE49-F238E27FC236}">
                  <a16:creationId xmlns:a16="http://schemas.microsoft.com/office/drawing/2014/main" id="{D2761D36-D416-08CB-F8E8-C598D4EA2DB3}"/>
                </a:ext>
              </a:extLst>
            </p:cNvPr>
            <p:cNvSpPr>
              <a:spLocks noChangeArrowheads="1"/>
            </p:cNvSpPr>
            <p:nvPr/>
          </p:nvSpPr>
          <p:spPr bwMode="auto">
            <a:xfrm>
              <a:off x="6432550" y="2147888"/>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4</a:t>
              </a:r>
            </a:p>
          </p:txBody>
        </p:sp>
      </p:grpSp>
      <p:sp>
        <p:nvSpPr>
          <p:cNvPr id="52" name="Rectangular Callout 51">
            <a:extLst>
              <a:ext uri="{FF2B5EF4-FFF2-40B4-BE49-F238E27FC236}">
                <a16:creationId xmlns:a16="http://schemas.microsoft.com/office/drawing/2014/main" id="{906D53E4-539B-76A4-4E23-F637757E6E30}"/>
              </a:ext>
            </a:extLst>
          </p:cNvPr>
          <p:cNvSpPr/>
          <p:nvPr/>
        </p:nvSpPr>
        <p:spPr bwMode="auto">
          <a:xfrm>
            <a:off x="2048731" y="1466849"/>
            <a:ext cx="2462641" cy="743350"/>
          </a:xfrm>
          <a:prstGeom prst="wedgeRectCallout">
            <a:avLst>
              <a:gd name="adj1" fmla="val 14439"/>
              <a:gd name="adj2" fmla="val 117702"/>
            </a:avLst>
          </a:prstGeom>
          <a:solidFill>
            <a:schemeClr val="accent6">
              <a:lumMod val="20000"/>
              <a:lumOff val="80000"/>
            </a:schemeClr>
          </a:solidFill>
          <a:ln w="9525"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u="none" strike="noStrike" cap="none" normalizeH="0" baseline="0" dirty="0">
                <a:ln>
                  <a:noFill/>
                </a:ln>
                <a:effectLst/>
                <a:latin typeface="Arial" panose="020B0604020202020204" pitchFamily="34" charset="0"/>
                <a:cs typeface="Arial" panose="020B0604020202020204" pitchFamily="34" charset="0"/>
              </a:rPr>
              <a:t>Note</a:t>
            </a:r>
            <a:r>
              <a:rPr kumimoji="0" lang="en-US" sz="1600" u="none" strike="noStrike" cap="none" normalizeH="0" baseline="0" dirty="0">
                <a:ln>
                  <a:noFill/>
                </a:ln>
                <a:effectLst/>
                <a:latin typeface="Arial" panose="020B0604020202020204" pitchFamily="34" charset="0"/>
                <a:cs typeface="Arial" panose="020B0604020202020204" pitchFamily="34" charset="0"/>
              </a:rPr>
              <a:t>: do not propagate pad </a:t>
            </a:r>
            <a:r>
              <a:rPr kumimoji="0" lang="en-US" sz="1600" b="1" u="none" strike="noStrike" cap="none" normalizeH="0" baseline="0" dirty="0">
                <a:ln>
                  <a:noFill/>
                </a:ln>
                <a:effectLst/>
                <a:latin typeface="Arial" panose="020B0604020202020204" pitchFamily="34" charset="0"/>
                <a:cs typeface="Arial" panose="020B0604020202020204" pitchFamily="34" charset="0"/>
              </a:rPr>
              <a:t>b</a:t>
            </a:r>
            <a:r>
              <a:rPr kumimoji="0" lang="en-US" sz="1600" u="none" strike="noStrike" cap="none" normalizeH="0" baseline="0" dirty="0">
                <a:ln>
                  <a:noFill/>
                </a:ln>
                <a:effectLst/>
                <a:latin typeface="Arial" panose="020B0604020202020204" pitchFamily="34" charset="0"/>
                <a:cs typeface="Arial" panose="020B0604020202020204" pitchFamily="34" charset="0"/>
              </a:rPr>
              <a:t>, since </a:t>
            </a:r>
            <a:r>
              <a:rPr kumimoji="0" lang="en-US" sz="1600" b="1" u="none" strike="noStrike" cap="none" normalizeH="0" baseline="0" dirty="0">
                <a:ln>
                  <a:noFill/>
                </a:ln>
                <a:effectLst/>
                <a:latin typeface="Arial" panose="020B0604020202020204" pitchFamily="34" charset="0"/>
                <a:cs typeface="Arial" panose="020B0604020202020204" pitchFamily="34" charset="0"/>
              </a:rPr>
              <a:t>no wires</a:t>
            </a:r>
            <a:r>
              <a:rPr kumimoji="0" lang="en-US" sz="1600" u="none" strike="noStrike" cap="none" normalizeH="0" baseline="0" dirty="0">
                <a:ln>
                  <a:noFill/>
                </a:ln>
                <a:effectLst/>
                <a:latin typeface="Arial" panose="020B0604020202020204" pitchFamily="34" charset="0"/>
                <a:cs typeface="Arial" panose="020B0604020202020204" pitchFamily="34" charset="0"/>
              </a:rPr>
              <a:t> on left connect to it</a:t>
            </a:r>
          </a:p>
        </p:txBody>
      </p:sp>
    </p:spTree>
    <p:extLst>
      <p:ext uri="{BB962C8B-B14F-4D97-AF65-F5344CB8AC3E}">
        <p14:creationId xmlns:p14="http://schemas.microsoft.com/office/powerpoint/2010/main" val="489419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E967-E115-3DDD-6382-06BC7890DA5A}"/>
              </a:ext>
            </a:extLst>
          </p:cNvPr>
          <p:cNvSpPr>
            <a:spLocks noGrp="1"/>
          </p:cNvSpPr>
          <p:nvPr>
            <p:ph type="title"/>
          </p:nvPr>
        </p:nvSpPr>
        <p:spPr/>
        <p:txBody>
          <a:bodyPr/>
          <a:lstStyle/>
          <a:p>
            <a:r>
              <a:rPr lang="en-US" dirty="0"/>
              <a:t>Recap: Example (cont’d)</a:t>
            </a:r>
          </a:p>
        </p:txBody>
      </p:sp>
      <p:grpSp>
        <p:nvGrpSpPr>
          <p:cNvPr id="4" name="Group 3">
            <a:extLst>
              <a:ext uri="{FF2B5EF4-FFF2-40B4-BE49-F238E27FC236}">
                <a16:creationId xmlns:a16="http://schemas.microsoft.com/office/drawing/2014/main" id="{9BE1AAE7-3301-827D-A1EB-F6779585C99E}"/>
              </a:ext>
            </a:extLst>
          </p:cNvPr>
          <p:cNvGrpSpPr/>
          <p:nvPr/>
        </p:nvGrpSpPr>
        <p:grpSpPr>
          <a:xfrm>
            <a:off x="3917174" y="1757214"/>
            <a:ext cx="2937751" cy="4135898"/>
            <a:chOff x="2863850" y="1005116"/>
            <a:chExt cx="2444750" cy="3441829"/>
          </a:xfrm>
        </p:grpSpPr>
        <p:sp>
          <p:nvSpPr>
            <p:cNvPr id="5" name="TextBox 4">
              <a:extLst>
                <a:ext uri="{FF2B5EF4-FFF2-40B4-BE49-F238E27FC236}">
                  <a16:creationId xmlns:a16="http://schemas.microsoft.com/office/drawing/2014/main" id="{0E929B84-6D43-5FDA-1938-DF9FE6F1A48F}"/>
                </a:ext>
              </a:extLst>
            </p:cNvPr>
            <p:cNvSpPr txBox="1"/>
            <p:nvPr/>
          </p:nvSpPr>
          <p:spPr>
            <a:xfrm>
              <a:off x="2863850" y="3448050"/>
              <a:ext cx="2362769" cy="998895"/>
            </a:xfrm>
            <a:prstGeom prst="rect">
              <a:avLst/>
            </a:prstGeom>
            <a:noFill/>
          </p:spPr>
          <p:txBody>
            <a:bodyPr wrap="none" rtlCol="0">
              <a:spAutoFit/>
            </a:bodyPr>
            <a:lstStyle/>
            <a:p>
              <a:r>
                <a:rPr lang="en-US" sz="1800" b="1" dirty="0">
                  <a:solidFill>
                    <a:srgbClr val="0B4B8E"/>
                  </a:solidFill>
                  <a:latin typeface="Arial" panose="020B0604020202020204" pitchFamily="34" charset="0"/>
                  <a:cs typeface="Arial" panose="020B0604020202020204" pitchFamily="34" charset="0"/>
                </a:rPr>
                <a:t>8. Propagate gates/pads</a:t>
              </a:r>
            </a:p>
            <a:p>
              <a:r>
                <a:rPr lang="en-US" sz="1800" dirty="0">
                  <a:latin typeface="Arial" panose="020B0604020202020204" pitchFamily="34" charset="0"/>
                  <a:cs typeface="Arial" panose="020B0604020202020204" pitchFamily="34" charset="0"/>
                </a:rPr>
                <a:t>This is set up for</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next, new smaller</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placement</a:t>
              </a:r>
            </a:p>
          </p:txBody>
        </p:sp>
        <p:sp>
          <p:nvSpPr>
            <p:cNvPr id="6" name="Rectangle 7">
              <a:extLst>
                <a:ext uri="{FF2B5EF4-FFF2-40B4-BE49-F238E27FC236}">
                  <a16:creationId xmlns:a16="http://schemas.microsoft.com/office/drawing/2014/main" id="{971D16A8-A4C1-A938-0D11-564DED6A012A}"/>
                </a:ext>
              </a:extLst>
            </p:cNvPr>
            <p:cNvSpPr>
              <a:spLocks noChangeArrowheads="1"/>
            </p:cNvSpPr>
            <p:nvPr/>
          </p:nvSpPr>
          <p:spPr bwMode="auto">
            <a:xfrm>
              <a:off x="4103688" y="1119188"/>
              <a:ext cx="1063625" cy="2044700"/>
            </a:xfrm>
            <a:prstGeom prst="rect">
              <a:avLst/>
            </a:prstGeom>
            <a:solidFill>
              <a:srgbClr val="CECECE"/>
            </a:solidFill>
            <a:ln w="12700">
              <a:noFill/>
              <a:miter lim="800000"/>
              <a:headEnd/>
              <a:tailEnd/>
            </a:ln>
            <a:effectLst/>
          </p:spPr>
          <p:txBody>
            <a:bodyPr wrap="none" anchor="ctr">
              <a:prstTxWarp prst="textNoShape">
                <a:avLst/>
              </a:prstTxWarp>
            </a:bodyPr>
            <a:lstStyle/>
            <a:p>
              <a:endParaRPr lang="en-US" dirty="0">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EFF020C8-C5EF-1A27-83D1-4C29E94A13FF}"/>
                </a:ext>
              </a:extLst>
            </p:cNvPr>
            <p:cNvCxnSpPr/>
            <p:nvPr/>
          </p:nvCxnSpPr>
          <p:spPr bwMode="auto">
            <a:xfrm>
              <a:off x="4128294" y="1131888"/>
              <a:ext cx="0" cy="2044700"/>
            </a:xfrm>
            <a:prstGeom prst="line">
              <a:avLst/>
            </a:prstGeom>
            <a:solidFill>
              <a:schemeClr val="accent1"/>
            </a:solidFill>
            <a:ln w="76200" cap="flat" cmpd="sng" algn="ctr">
              <a:solidFill>
                <a:srgbClr val="3366FF"/>
              </a:solidFill>
              <a:prstDash val="solid"/>
              <a:round/>
              <a:headEnd type="none" w="med" len="med"/>
              <a:tailEnd type="none" w="med" len="med"/>
            </a:ln>
            <a:effectLst/>
          </p:spPr>
        </p:cxnSp>
        <p:sp>
          <p:nvSpPr>
            <p:cNvPr id="8" name="Rectangle 8">
              <a:extLst>
                <a:ext uri="{FF2B5EF4-FFF2-40B4-BE49-F238E27FC236}">
                  <a16:creationId xmlns:a16="http://schemas.microsoft.com/office/drawing/2014/main" id="{D0D9C907-4C94-D113-0FA2-5904AA7B33AA}"/>
                </a:ext>
              </a:extLst>
            </p:cNvPr>
            <p:cNvSpPr>
              <a:spLocks noChangeArrowheads="1"/>
            </p:cNvSpPr>
            <p:nvPr/>
          </p:nvSpPr>
          <p:spPr bwMode="auto">
            <a:xfrm>
              <a:off x="3071813" y="1131888"/>
              <a:ext cx="2087562"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736D4EAA-23FA-A8B5-D5C0-4A0471891A66}"/>
                </a:ext>
              </a:extLst>
            </p:cNvPr>
            <p:cNvSpPr/>
            <p:nvPr/>
          </p:nvSpPr>
          <p:spPr bwMode="auto">
            <a:xfrm>
              <a:off x="2949527" y="10051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a</a:t>
              </a:r>
            </a:p>
          </p:txBody>
        </p:sp>
        <p:sp>
          <p:nvSpPr>
            <p:cNvPr id="10" name="Rectangle 9">
              <a:extLst>
                <a:ext uri="{FF2B5EF4-FFF2-40B4-BE49-F238E27FC236}">
                  <a16:creationId xmlns:a16="http://schemas.microsoft.com/office/drawing/2014/main" id="{AED21905-FE43-668D-812B-1207200003CC}"/>
                </a:ext>
              </a:extLst>
            </p:cNvPr>
            <p:cNvSpPr/>
            <p:nvPr/>
          </p:nvSpPr>
          <p:spPr bwMode="auto">
            <a:xfrm>
              <a:off x="4994227" y="18687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b</a:t>
              </a:r>
            </a:p>
          </p:txBody>
        </p:sp>
        <p:sp>
          <p:nvSpPr>
            <p:cNvPr id="11" name="Rectangle 10">
              <a:extLst>
                <a:ext uri="{FF2B5EF4-FFF2-40B4-BE49-F238E27FC236}">
                  <a16:creationId xmlns:a16="http://schemas.microsoft.com/office/drawing/2014/main" id="{C660D0B4-9030-B8C8-6C51-05A07900EF0F}"/>
                </a:ext>
              </a:extLst>
            </p:cNvPr>
            <p:cNvSpPr/>
            <p:nvPr/>
          </p:nvSpPr>
          <p:spPr bwMode="auto">
            <a:xfrm>
              <a:off x="3527377" y="29736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12" name="Oval 10">
              <a:extLst>
                <a:ext uri="{FF2B5EF4-FFF2-40B4-BE49-F238E27FC236}">
                  <a16:creationId xmlns:a16="http://schemas.microsoft.com/office/drawing/2014/main" id="{98D0302A-D318-9E44-3119-24BA621259B4}"/>
                </a:ext>
              </a:extLst>
            </p:cNvPr>
            <p:cNvSpPr>
              <a:spLocks noChangeArrowheads="1"/>
            </p:cNvSpPr>
            <p:nvPr/>
          </p:nvSpPr>
          <p:spPr bwMode="auto">
            <a:xfrm>
              <a:off x="4473575" y="1668463"/>
              <a:ext cx="363538" cy="347662"/>
            </a:xfrm>
            <a:prstGeom prst="ellipse">
              <a:avLst/>
            </a:prstGeom>
            <a:solidFill>
              <a:schemeClr val="bg1"/>
            </a:solidFill>
            <a:ln w="25400">
              <a:solidFill>
                <a:schemeClr val="bg1">
                  <a:lumMod val="50000"/>
                </a:schemeClr>
              </a:solidFill>
              <a:round/>
              <a:headEnd/>
              <a:tailEnd/>
            </a:ln>
            <a:effectLst/>
          </p:spPr>
          <p:txBody>
            <a:bodyPr wrap="none" lIns="90488" tIns="44450" rIns="90488" bIns="44450" anchor="ctr">
              <a:prstTxWarp prst="textNoShape">
                <a:avLst/>
              </a:prstTxWarp>
            </a:bodyPr>
            <a:lstStyle/>
            <a:p>
              <a:pPr algn="ctr"/>
              <a:r>
                <a:rPr lang="en-US" sz="1800" b="1" dirty="0">
                  <a:solidFill>
                    <a:srgbClr val="7F7F7F"/>
                  </a:solidFill>
                  <a:latin typeface="Arial" panose="020B0604020202020204" pitchFamily="34" charset="0"/>
                  <a:cs typeface="Arial" panose="020B0604020202020204" pitchFamily="34" charset="0"/>
                </a:rPr>
                <a:t>2</a:t>
              </a:r>
            </a:p>
          </p:txBody>
        </p:sp>
        <p:sp>
          <p:nvSpPr>
            <p:cNvPr id="13" name="TextBox 12">
              <a:extLst>
                <a:ext uri="{FF2B5EF4-FFF2-40B4-BE49-F238E27FC236}">
                  <a16:creationId xmlns:a16="http://schemas.microsoft.com/office/drawing/2014/main" id="{4D290645-2BBC-CDED-B7D1-0570D7697A60}"/>
                </a:ext>
              </a:extLst>
            </p:cNvPr>
            <p:cNvSpPr txBox="1"/>
            <p:nvPr/>
          </p:nvSpPr>
          <p:spPr>
            <a:xfrm>
              <a:off x="3251200" y="1066800"/>
              <a:ext cx="761977" cy="307352"/>
            </a:xfrm>
            <a:prstGeom prst="rect">
              <a:avLst/>
            </a:prstGeom>
            <a:noFill/>
          </p:spPr>
          <p:txBody>
            <a:bodyPr wrap="none" rtlCol="0">
              <a:spAutoFit/>
            </a:bodyPr>
            <a:lstStyle/>
            <a:p>
              <a:r>
                <a:rPr lang="en-US" sz="1800" b="1" dirty="0">
                  <a:solidFill>
                    <a:schemeClr val="tx1">
                      <a:lumMod val="50000"/>
                      <a:lumOff val="50000"/>
                    </a:schemeClr>
                  </a:solidFill>
                  <a:latin typeface="Arial" panose="020B0604020202020204" pitchFamily="34" charset="0"/>
                  <a:cs typeface="Arial" panose="020B0604020202020204" pitchFamily="34" charset="0"/>
                </a:rPr>
                <a:t>placed</a:t>
              </a:r>
            </a:p>
          </p:txBody>
        </p:sp>
        <p:sp>
          <p:nvSpPr>
            <p:cNvPr id="14" name="Rectangle 13">
              <a:extLst>
                <a:ext uri="{FF2B5EF4-FFF2-40B4-BE49-F238E27FC236}">
                  <a16:creationId xmlns:a16="http://schemas.microsoft.com/office/drawing/2014/main" id="{CBA1C4B7-3FBF-0007-A8AF-530F220E3B03}"/>
                </a:ext>
              </a:extLst>
            </p:cNvPr>
            <p:cNvSpPr/>
            <p:nvPr/>
          </p:nvSpPr>
          <p:spPr bwMode="auto">
            <a:xfrm>
              <a:off x="4016327" y="3056167"/>
              <a:ext cx="244523" cy="226784"/>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cxnSp>
          <p:nvCxnSpPr>
            <p:cNvPr id="15" name="Straight Arrow Connector 14">
              <a:extLst>
                <a:ext uri="{FF2B5EF4-FFF2-40B4-BE49-F238E27FC236}">
                  <a16:creationId xmlns:a16="http://schemas.microsoft.com/office/drawing/2014/main" id="{B2626046-A540-8CE1-86D5-A99F9E32F1EC}"/>
                </a:ext>
              </a:extLst>
            </p:cNvPr>
            <p:cNvCxnSpPr/>
            <p:nvPr/>
          </p:nvCxnSpPr>
          <p:spPr bwMode="auto">
            <a:xfrm>
              <a:off x="3848100" y="3187700"/>
              <a:ext cx="234951" cy="909"/>
            </a:xfrm>
            <a:prstGeom prst="straightConnector1">
              <a:avLst/>
            </a:prstGeom>
            <a:solidFill>
              <a:schemeClr val="accent1"/>
            </a:solidFill>
            <a:ln w="38100" cap="flat" cmpd="sng" algn="ctr">
              <a:solidFill>
                <a:srgbClr val="008000"/>
              </a:solidFill>
              <a:prstDash val="solid"/>
              <a:round/>
              <a:headEnd type="none" w="med" len="med"/>
              <a:tailEnd type="arrow"/>
            </a:ln>
            <a:effectLst/>
          </p:spPr>
        </p:cxnSp>
        <p:sp>
          <p:nvSpPr>
            <p:cNvPr id="16" name="Rectangle 15">
              <a:extLst>
                <a:ext uri="{FF2B5EF4-FFF2-40B4-BE49-F238E27FC236}">
                  <a16:creationId xmlns:a16="http://schemas.microsoft.com/office/drawing/2014/main" id="{3240F17C-72A1-5F42-D93E-11C5AB764D7C}"/>
                </a:ext>
              </a:extLst>
            </p:cNvPr>
            <p:cNvSpPr/>
            <p:nvPr/>
          </p:nvSpPr>
          <p:spPr bwMode="auto">
            <a:xfrm>
              <a:off x="4016327" y="225606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4</a:t>
              </a:r>
            </a:p>
          </p:txBody>
        </p:sp>
        <p:cxnSp>
          <p:nvCxnSpPr>
            <p:cNvPr id="17" name="Straight Arrow Connector 16">
              <a:extLst>
                <a:ext uri="{FF2B5EF4-FFF2-40B4-BE49-F238E27FC236}">
                  <a16:creationId xmlns:a16="http://schemas.microsoft.com/office/drawing/2014/main" id="{086A7339-41F0-32E0-9EC1-B3F0C1E3B204}"/>
                </a:ext>
              </a:extLst>
            </p:cNvPr>
            <p:cNvCxnSpPr/>
            <p:nvPr/>
          </p:nvCxnSpPr>
          <p:spPr bwMode="auto">
            <a:xfrm>
              <a:off x="3803650" y="1885950"/>
              <a:ext cx="234951" cy="909"/>
            </a:xfrm>
            <a:prstGeom prst="straightConnector1">
              <a:avLst/>
            </a:prstGeom>
            <a:solidFill>
              <a:schemeClr val="accent1"/>
            </a:solidFill>
            <a:ln w="38100" cap="flat" cmpd="sng" algn="ctr">
              <a:solidFill>
                <a:srgbClr val="008000"/>
              </a:solidFill>
              <a:prstDash val="solid"/>
              <a:round/>
              <a:headEnd type="none" w="med" len="med"/>
              <a:tailEnd type="arrow"/>
            </a:ln>
            <a:effectLst/>
          </p:spPr>
        </p:cxnSp>
        <p:sp>
          <p:nvSpPr>
            <p:cNvPr id="18" name="Rectangle 17">
              <a:extLst>
                <a:ext uri="{FF2B5EF4-FFF2-40B4-BE49-F238E27FC236}">
                  <a16:creationId xmlns:a16="http://schemas.microsoft.com/office/drawing/2014/main" id="{BF0E51F2-233A-239B-2B86-5E4723C31C06}"/>
                </a:ext>
              </a:extLst>
            </p:cNvPr>
            <p:cNvSpPr/>
            <p:nvPr/>
          </p:nvSpPr>
          <p:spPr bwMode="auto">
            <a:xfrm>
              <a:off x="4016327" y="178616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5</a:t>
              </a:r>
            </a:p>
          </p:txBody>
        </p:sp>
        <p:sp>
          <p:nvSpPr>
            <p:cNvPr id="19" name="Oval 10">
              <a:extLst>
                <a:ext uri="{FF2B5EF4-FFF2-40B4-BE49-F238E27FC236}">
                  <a16:creationId xmlns:a16="http://schemas.microsoft.com/office/drawing/2014/main" id="{8CD54422-BC51-8368-7B8C-8D88A9D49836}"/>
                </a:ext>
              </a:extLst>
            </p:cNvPr>
            <p:cNvSpPr>
              <a:spLocks noChangeArrowheads="1"/>
            </p:cNvSpPr>
            <p:nvPr/>
          </p:nvSpPr>
          <p:spPr bwMode="auto">
            <a:xfrm>
              <a:off x="4479925" y="2309813"/>
              <a:ext cx="363538" cy="347662"/>
            </a:xfrm>
            <a:prstGeom prst="ellipse">
              <a:avLst/>
            </a:prstGeom>
            <a:solidFill>
              <a:schemeClr val="bg1"/>
            </a:solidFill>
            <a:ln w="25400">
              <a:solidFill>
                <a:schemeClr val="bg1">
                  <a:lumMod val="50000"/>
                </a:schemeClr>
              </a:solidFill>
              <a:round/>
              <a:headEnd/>
              <a:tailEnd/>
            </a:ln>
            <a:effectLst/>
          </p:spPr>
          <p:txBody>
            <a:bodyPr wrap="none" lIns="90488" tIns="44450" rIns="90488" bIns="44450" anchor="ctr">
              <a:prstTxWarp prst="textNoShape">
                <a:avLst/>
              </a:prstTxWarp>
            </a:bodyPr>
            <a:lstStyle/>
            <a:p>
              <a:pPr algn="ctr"/>
              <a:r>
                <a:rPr lang="en-US" sz="1800" b="1" dirty="0">
                  <a:solidFill>
                    <a:srgbClr val="7F7F7F"/>
                  </a:solidFill>
                  <a:latin typeface="Arial" panose="020B0604020202020204" pitchFamily="34" charset="0"/>
                  <a:cs typeface="Arial" panose="020B0604020202020204" pitchFamily="34" charset="0"/>
                </a:rPr>
                <a:t>3</a:t>
              </a:r>
            </a:p>
          </p:txBody>
        </p:sp>
        <p:sp>
          <p:nvSpPr>
            <p:cNvPr id="20" name="Line 11">
              <a:extLst>
                <a:ext uri="{FF2B5EF4-FFF2-40B4-BE49-F238E27FC236}">
                  <a16:creationId xmlns:a16="http://schemas.microsoft.com/office/drawing/2014/main" id="{309F67F3-2BCF-9211-C59B-99303748A61F}"/>
                </a:ext>
              </a:extLst>
            </p:cNvPr>
            <p:cNvSpPr>
              <a:spLocks noChangeShapeType="1"/>
            </p:cNvSpPr>
            <p:nvPr/>
          </p:nvSpPr>
          <p:spPr bwMode="auto">
            <a:xfrm>
              <a:off x="3251201" y="1308100"/>
              <a:ext cx="355599" cy="5270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21" name="Oval 9">
              <a:extLst>
                <a:ext uri="{FF2B5EF4-FFF2-40B4-BE49-F238E27FC236}">
                  <a16:creationId xmlns:a16="http://schemas.microsoft.com/office/drawing/2014/main" id="{695ABC9E-0B97-9122-52C3-23E9CA6AE163}"/>
                </a:ext>
              </a:extLst>
            </p:cNvPr>
            <p:cNvSpPr>
              <a:spLocks noChangeArrowheads="1"/>
            </p:cNvSpPr>
            <p:nvPr/>
          </p:nvSpPr>
          <p:spPr bwMode="auto">
            <a:xfrm>
              <a:off x="3187700" y="1346200"/>
              <a:ext cx="363538" cy="347663"/>
            </a:xfrm>
            <a:prstGeom prst="ellipse">
              <a:avLst/>
            </a:prstGeom>
            <a:solidFill>
              <a:srgbClr val="FFFFFF"/>
            </a:solidFill>
            <a:ln w="25400">
              <a:solidFill>
                <a:srgbClr val="008000"/>
              </a:solidFill>
              <a:round/>
              <a:headEnd/>
              <a:tailEnd/>
            </a:ln>
            <a:effectLst/>
          </p:spPr>
          <p:txBody>
            <a:bodyPr wrap="none" lIns="90488" tIns="44450" rIns="90488" bIns="44450" anchor="ctr">
              <a:prstTxWarp prst="textNoShape">
                <a:avLst/>
              </a:prstTxWarp>
            </a:bodyPr>
            <a:lstStyle/>
            <a:p>
              <a:pPr algn="ctr"/>
              <a:r>
                <a:rPr lang="en-US" sz="1800" b="1" dirty="0">
                  <a:solidFill>
                    <a:srgbClr val="008000"/>
                  </a:solidFill>
                  <a:latin typeface="Arial" panose="020B0604020202020204" pitchFamily="34" charset="0"/>
                  <a:cs typeface="Arial" panose="020B0604020202020204" pitchFamily="34" charset="0"/>
                </a:rPr>
                <a:t>1</a:t>
              </a:r>
            </a:p>
          </p:txBody>
        </p:sp>
        <p:sp>
          <p:nvSpPr>
            <p:cNvPr id="22" name="Oval 13">
              <a:extLst>
                <a:ext uri="{FF2B5EF4-FFF2-40B4-BE49-F238E27FC236}">
                  <a16:creationId xmlns:a16="http://schemas.microsoft.com/office/drawing/2014/main" id="{4BC85111-25FC-EB22-E702-D61C09F0E885}"/>
                </a:ext>
              </a:extLst>
            </p:cNvPr>
            <p:cNvSpPr>
              <a:spLocks noChangeArrowheads="1"/>
            </p:cNvSpPr>
            <p:nvPr/>
          </p:nvSpPr>
          <p:spPr bwMode="auto">
            <a:xfrm>
              <a:off x="3467100" y="1703388"/>
              <a:ext cx="363538" cy="347662"/>
            </a:xfrm>
            <a:prstGeom prst="ellipse">
              <a:avLst/>
            </a:prstGeom>
            <a:solidFill>
              <a:srgbClr val="FFFFFF"/>
            </a:solidFill>
            <a:ln w="25400">
              <a:solidFill>
                <a:srgbClr val="008000"/>
              </a:solidFill>
              <a:round/>
              <a:headEnd/>
              <a:tailEnd/>
            </a:ln>
            <a:effectLst/>
          </p:spPr>
          <p:txBody>
            <a:bodyPr wrap="none" lIns="90488" tIns="44450" rIns="90488" bIns="44450" anchor="ctr">
              <a:prstTxWarp prst="textNoShape">
                <a:avLst/>
              </a:prstTxWarp>
            </a:bodyPr>
            <a:lstStyle/>
            <a:p>
              <a:pPr algn="ctr"/>
              <a:r>
                <a:rPr lang="en-US" sz="1800" b="1" dirty="0">
                  <a:solidFill>
                    <a:srgbClr val="008000"/>
                  </a:solidFill>
                  <a:latin typeface="Arial" panose="020B0604020202020204" pitchFamily="34" charset="0"/>
                  <a:cs typeface="Arial" panose="020B0604020202020204" pitchFamily="34" charset="0"/>
                </a:rPr>
                <a:t>5</a:t>
              </a:r>
            </a:p>
          </p:txBody>
        </p:sp>
        <p:sp>
          <p:nvSpPr>
            <p:cNvPr id="23" name="Line 14">
              <a:extLst>
                <a:ext uri="{FF2B5EF4-FFF2-40B4-BE49-F238E27FC236}">
                  <a16:creationId xmlns:a16="http://schemas.microsoft.com/office/drawing/2014/main" id="{BF83A31F-12C3-FA21-21B0-F93E8F3EBBD0}"/>
                </a:ext>
              </a:extLst>
            </p:cNvPr>
            <p:cNvSpPr>
              <a:spLocks noChangeShapeType="1"/>
            </p:cNvSpPr>
            <p:nvPr/>
          </p:nvSpPr>
          <p:spPr bwMode="auto">
            <a:xfrm flipH="1" flipV="1">
              <a:off x="3663950" y="2076450"/>
              <a:ext cx="101600" cy="2857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24" name="Oval 13">
              <a:extLst>
                <a:ext uri="{FF2B5EF4-FFF2-40B4-BE49-F238E27FC236}">
                  <a16:creationId xmlns:a16="http://schemas.microsoft.com/office/drawing/2014/main" id="{3AABAFC2-C8C5-9B33-C32C-1BDACB456F7F}"/>
                </a:ext>
              </a:extLst>
            </p:cNvPr>
            <p:cNvSpPr>
              <a:spLocks noChangeArrowheads="1"/>
            </p:cNvSpPr>
            <p:nvPr/>
          </p:nvSpPr>
          <p:spPr bwMode="auto">
            <a:xfrm>
              <a:off x="3575050" y="2198688"/>
              <a:ext cx="363538" cy="347662"/>
            </a:xfrm>
            <a:prstGeom prst="ellipse">
              <a:avLst/>
            </a:prstGeom>
            <a:solidFill>
              <a:srgbClr val="FFFFFF"/>
            </a:solidFill>
            <a:ln w="25400">
              <a:solidFill>
                <a:srgbClr val="008000"/>
              </a:solidFill>
              <a:round/>
              <a:headEnd/>
              <a:tailEnd/>
            </a:ln>
            <a:effectLst/>
          </p:spPr>
          <p:txBody>
            <a:bodyPr wrap="none" lIns="90488" tIns="44450" rIns="90488" bIns="44450" anchor="ctr">
              <a:prstTxWarp prst="textNoShape">
                <a:avLst/>
              </a:prstTxWarp>
            </a:bodyPr>
            <a:lstStyle/>
            <a:p>
              <a:pPr algn="ctr"/>
              <a:r>
                <a:rPr lang="en-US" sz="1800" b="1" dirty="0">
                  <a:solidFill>
                    <a:srgbClr val="008000"/>
                  </a:solidFill>
                  <a:latin typeface="Arial" panose="020B0604020202020204" pitchFamily="34" charset="0"/>
                  <a:cs typeface="Arial" panose="020B0604020202020204" pitchFamily="34" charset="0"/>
                </a:rPr>
                <a:t>4</a:t>
              </a:r>
            </a:p>
          </p:txBody>
        </p:sp>
        <p:cxnSp>
          <p:nvCxnSpPr>
            <p:cNvPr id="25" name="Straight Arrow Connector 24">
              <a:extLst>
                <a:ext uri="{FF2B5EF4-FFF2-40B4-BE49-F238E27FC236}">
                  <a16:creationId xmlns:a16="http://schemas.microsoft.com/office/drawing/2014/main" id="{1E83D0B1-74CF-A2AD-4563-B4597B2E8D5E}"/>
                </a:ext>
              </a:extLst>
            </p:cNvPr>
            <p:cNvCxnSpPr/>
            <p:nvPr/>
          </p:nvCxnSpPr>
          <p:spPr bwMode="auto">
            <a:xfrm>
              <a:off x="3810000" y="2381250"/>
              <a:ext cx="234951" cy="909"/>
            </a:xfrm>
            <a:prstGeom prst="straightConnector1">
              <a:avLst/>
            </a:prstGeom>
            <a:solidFill>
              <a:schemeClr val="accent1"/>
            </a:solidFill>
            <a:ln w="38100" cap="flat" cmpd="sng" algn="ctr">
              <a:solidFill>
                <a:srgbClr val="008000"/>
              </a:solidFill>
              <a:prstDash val="solid"/>
              <a:round/>
              <a:headEnd type="none" w="med" len="med"/>
              <a:tailEnd type="arrow"/>
            </a:ln>
            <a:effectLst/>
          </p:spPr>
        </p:cxnSp>
        <p:sp>
          <p:nvSpPr>
            <p:cNvPr id="26" name="Rectangle 25">
              <a:extLst>
                <a:ext uri="{FF2B5EF4-FFF2-40B4-BE49-F238E27FC236}">
                  <a16:creationId xmlns:a16="http://schemas.microsoft.com/office/drawing/2014/main" id="{AC2A2109-7262-0A86-2BE1-A33602C3E63F}"/>
                </a:ext>
              </a:extLst>
            </p:cNvPr>
            <p:cNvSpPr/>
            <p:nvPr/>
          </p:nvSpPr>
          <p:spPr bwMode="auto">
            <a:xfrm>
              <a:off x="4011809" y="1414480"/>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1</a:t>
              </a:r>
            </a:p>
          </p:txBody>
        </p:sp>
        <p:cxnSp>
          <p:nvCxnSpPr>
            <p:cNvPr id="27" name="Straight Arrow Connector 26">
              <a:extLst>
                <a:ext uri="{FF2B5EF4-FFF2-40B4-BE49-F238E27FC236}">
                  <a16:creationId xmlns:a16="http://schemas.microsoft.com/office/drawing/2014/main" id="{36CFD290-5383-A0F3-8890-FBA019C78C2B}"/>
                </a:ext>
              </a:extLst>
            </p:cNvPr>
            <p:cNvCxnSpPr>
              <a:endCxn id="26" idx="1"/>
            </p:cNvCxnSpPr>
            <p:nvPr/>
          </p:nvCxnSpPr>
          <p:spPr bwMode="auto">
            <a:xfrm flipV="1">
              <a:off x="3535071" y="1524697"/>
              <a:ext cx="476738" cy="1409"/>
            </a:xfrm>
            <a:prstGeom prst="straightConnector1">
              <a:avLst/>
            </a:prstGeom>
            <a:solidFill>
              <a:schemeClr val="accent1"/>
            </a:solidFill>
            <a:ln w="38100" cap="flat" cmpd="sng" algn="ctr">
              <a:solidFill>
                <a:srgbClr val="008000"/>
              </a:solidFill>
              <a:prstDash val="solid"/>
              <a:round/>
              <a:headEnd type="none" w="med" len="med"/>
              <a:tailEnd type="arrow"/>
            </a:ln>
            <a:effectLst/>
          </p:spPr>
        </p:cxnSp>
      </p:grpSp>
      <p:sp>
        <p:nvSpPr>
          <p:cNvPr id="28" name="Rectangle 7">
            <a:extLst>
              <a:ext uri="{FF2B5EF4-FFF2-40B4-BE49-F238E27FC236}">
                <a16:creationId xmlns:a16="http://schemas.microsoft.com/office/drawing/2014/main" id="{21CE5036-CB52-4198-920E-E7128327E127}"/>
              </a:ext>
            </a:extLst>
          </p:cNvPr>
          <p:cNvSpPr>
            <a:spLocks noChangeArrowheads="1"/>
          </p:cNvSpPr>
          <p:nvPr/>
        </p:nvSpPr>
        <p:spPr bwMode="auto">
          <a:xfrm>
            <a:off x="2225106" y="1833245"/>
            <a:ext cx="1278113" cy="2457028"/>
          </a:xfrm>
          <a:prstGeom prst="rect">
            <a:avLst/>
          </a:prstGeom>
          <a:solidFill>
            <a:srgbClr val="CECECE"/>
          </a:solidFill>
          <a:ln w="12700">
            <a:noFill/>
            <a:miter lim="800000"/>
            <a:headEnd/>
            <a:tailEnd/>
          </a:ln>
          <a:effectLst/>
        </p:spPr>
        <p:txBody>
          <a:bodyPr wrap="none" anchor="ctr">
            <a:prstTxWarp prst="textNoShape">
              <a:avLst/>
            </a:prstTxWarp>
          </a:bodyPr>
          <a:lstStyle/>
          <a:p>
            <a:endParaRPr lang="en-US"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E8BA89B7-621D-FE01-8529-D218182289AE}"/>
              </a:ext>
            </a:extLst>
          </p:cNvPr>
          <p:cNvCxnSpPr/>
          <p:nvPr/>
        </p:nvCxnSpPr>
        <p:spPr bwMode="auto">
          <a:xfrm>
            <a:off x="2254674" y="1848506"/>
            <a:ext cx="0" cy="2457028"/>
          </a:xfrm>
          <a:prstGeom prst="line">
            <a:avLst/>
          </a:prstGeom>
          <a:solidFill>
            <a:schemeClr val="accent1"/>
          </a:solidFill>
          <a:ln w="76200" cap="flat" cmpd="sng" algn="ctr">
            <a:solidFill>
              <a:srgbClr val="3366FF"/>
            </a:solidFill>
            <a:prstDash val="solid"/>
            <a:round/>
            <a:headEnd type="none" w="med" len="med"/>
            <a:tailEnd type="none" w="med" len="med"/>
          </a:ln>
          <a:effectLst/>
        </p:spPr>
      </p:cxnSp>
      <p:sp>
        <p:nvSpPr>
          <p:cNvPr id="30" name="TextBox 29">
            <a:extLst>
              <a:ext uri="{FF2B5EF4-FFF2-40B4-BE49-F238E27FC236}">
                <a16:creationId xmlns:a16="http://schemas.microsoft.com/office/drawing/2014/main" id="{AF9D29C2-AE75-4107-0780-227BC26C13F3}"/>
              </a:ext>
            </a:extLst>
          </p:cNvPr>
          <p:cNvSpPr txBox="1"/>
          <p:nvPr/>
        </p:nvSpPr>
        <p:spPr>
          <a:xfrm>
            <a:off x="910748" y="4692783"/>
            <a:ext cx="2249334" cy="923330"/>
          </a:xfrm>
          <a:prstGeom prst="rect">
            <a:avLst/>
          </a:prstGeom>
          <a:noFill/>
        </p:spPr>
        <p:txBody>
          <a:bodyPr wrap="none" rtlCol="0">
            <a:spAutoFit/>
          </a:bodyPr>
          <a:lstStyle/>
          <a:p>
            <a:r>
              <a:rPr lang="en-US" sz="1800" b="1" dirty="0">
                <a:solidFill>
                  <a:srgbClr val="0B4B8E"/>
                </a:solidFill>
                <a:latin typeface="Arial" panose="020B0604020202020204" pitchFamily="34" charset="0"/>
                <a:cs typeface="Arial" panose="020B0604020202020204" pitchFamily="34" charset="0"/>
              </a:rPr>
              <a:t>7. Left side placed.</a:t>
            </a:r>
          </a:p>
          <a:p>
            <a:r>
              <a:rPr lang="en-US" sz="1800" dirty="0">
                <a:latin typeface="Arial" panose="020B0604020202020204" pitchFamily="34" charset="0"/>
                <a:cs typeface="Arial" panose="020B0604020202020204" pitchFamily="34" charset="0"/>
              </a:rPr>
              <a:t>Now, re-place</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right-side gates.</a:t>
            </a:r>
          </a:p>
        </p:txBody>
      </p:sp>
      <p:sp>
        <p:nvSpPr>
          <p:cNvPr id="31" name="Rectangle 8">
            <a:extLst>
              <a:ext uri="{FF2B5EF4-FFF2-40B4-BE49-F238E27FC236}">
                <a16:creationId xmlns:a16="http://schemas.microsoft.com/office/drawing/2014/main" id="{00FFAA77-E393-BBF4-9508-8535DDC5BF95}"/>
              </a:ext>
            </a:extLst>
          </p:cNvPr>
          <p:cNvSpPr>
            <a:spLocks noChangeArrowheads="1"/>
          </p:cNvSpPr>
          <p:nvPr/>
        </p:nvSpPr>
        <p:spPr bwMode="auto">
          <a:xfrm>
            <a:off x="985146" y="1848506"/>
            <a:ext cx="2508534" cy="2457028"/>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70C4E9F4-29AC-A287-7BA7-0E2456481151}"/>
              </a:ext>
            </a:extLst>
          </p:cNvPr>
          <p:cNvSpPr/>
          <p:nvPr/>
        </p:nvSpPr>
        <p:spPr bwMode="auto">
          <a:xfrm>
            <a:off x="838200" y="1696170"/>
            <a:ext cx="377769" cy="371712"/>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a</a:t>
            </a:r>
          </a:p>
        </p:txBody>
      </p:sp>
      <p:sp>
        <p:nvSpPr>
          <p:cNvPr id="33" name="Rectangle 32">
            <a:extLst>
              <a:ext uri="{FF2B5EF4-FFF2-40B4-BE49-F238E27FC236}">
                <a16:creationId xmlns:a16="http://schemas.microsoft.com/office/drawing/2014/main" id="{5F011377-0336-5056-E2E4-72EED2B657EC}"/>
              </a:ext>
            </a:extLst>
          </p:cNvPr>
          <p:cNvSpPr/>
          <p:nvPr/>
        </p:nvSpPr>
        <p:spPr bwMode="auto">
          <a:xfrm>
            <a:off x="3295228" y="2733921"/>
            <a:ext cx="377769" cy="371712"/>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b</a:t>
            </a:r>
          </a:p>
        </p:txBody>
      </p:sp>
      <p:sp>
        <p:nvSpPr>
          <p:cNvPr id="34" name="Rectangle 33">
            <a:extLst>
              <a:ext uri="{FF2B5EF4-FFF2-40B4-BE49-F238E27FC236}">
                <a16:creationId xmlns:a16="http://schemas.microsoft.com/office/drawing/2014/main" id="{EDEBB2FA-128C-3041-D78B-38FF7486FC23}"/>
              </a:ext>
            </a:extLst>
          </p:cNvPr>
          <p:cNvSpPr/>
          <p:nvPr/>
        </p:nvSpPr>
        <p:spPr bwMode="auto">
          <a:xfrm>
            <a:off x="1532578" y="4061632"/>
            <a:ext cx="377769" cy="371712"/>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35" name="Oval 10">
            <a:extLst>
              <a:ext uri="{FF2B5EF4-FFF2-40B4-BE49-F238E27FC236}">
                <a16:creationId xmlns:a16="http://schemas.microsoft.com/office/drawing/2014/main" id="{AA6BCD36-56EB-9256-16AD-031E3B227CF4}"/>
              </a:ext>
            </a:extLst>
          </p:cNvPr>
          <p:cNvSpPr>
            <a:spLocks noChangeArrowheads="1"/>
          </p:cNvSpPr>
          <p:nvPr/>
        </p:nvSpPr>
        <p:spPr bwMode="auto">
          <a:xfrm>
            <a:off x="2631431" y="2676418"/>
            <a:ext cx="436848" cy="417770"/>
          </a:xfrm>
          <a:prstGeom prst="ellipse">
            <a:avLst/>
          </a:prstGeom>
          <a:solidFill>
            <a:schemeClr val="bg1"/>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B4B8E"/>
                </a:solidFill>
                <a:latin typeface="Arial" panose="020B0604020202020204" pitchFamily="34" charset="0"/>
                <a:cs typeface="Arial" panose="020B0604020202020204" pitchFamily="34" charset="0"/>
              </a:rPr>
              <a:t>2</a:t>
            </a:r>
          </a:p>
        </p:txBody>
      </p:sp>
      <p:sp>
        <p:nvSpPr>
          <p:cNvPr id="36" name="Line 11">
            <a:extLst>
              <a:ext uri="{FF2B5EF4-FFF2-40B4-BE49-F238E27FC236}">
                <a16:creationId xmlns:a16="http://schemas.microsoft.com/office/drawing/2014/main" id="{DF8AB648-958C-A409-6060-E9ACDD983339}"/>
              </a:ext>
            </a:extLst>
          </p:cNvPr>
          <p:cNvSpPr>
            <a:spLocks noChangeShapeType="1"/>
          </p:cNvSpPr>
          <p:nvPr/>
        </p:nvSpPr>
        <p:spPr bwMode="auto">
          <a:xfrm>
            <a:off x="1917978" y="2739369"/>
            <a:ext cx="663855" cy="15261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37" name="Oval 13">
            <a:extLst>
              <a:ext uri="{FF2B5EF4-FFF2-40B4-BE49-F238E27FC236}">
                <a16:creationId xmlns:a16="http://schemas.microsoft.com/office/drawing/2014/main" id="{AB0FBDFA-DD41-4CE1-4961-85345FE82AFC}"/>
              </a:ext>
            </a:extLst>
          </p:cNvPr>
          <p:cNvSpPr>
            <a:spLocks noChangeArrowheads="1"/>
          </p:cNvSpPr>
          <p:nvPr/>
        </p:nvSpPr>
        <p:spPr bwMode="auto">
          <a:xfrm>
            <a:off x="2635246" y="3351719"/>
            <a:ext cx="436848" cy="417770"/>
          </a:xfrm>
          <a:prstGeom prst="ellipse">
            <a:avLst/>
          </a:prstGeom>
          <a:solidFill>
            <a:schemeClr val="bg1"/>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3</a:t>
            </a:r>
          </a:p>
        </p:txBody>
      </p:sp>
      <p:sp>
        <p:nvSpPr>
          <p:cNvPr id="38" name="TextBox 37">
            <a:extLst>
              <a:ext uri="{FF2B5EF4-FFF2-40B4-BE49-F238E27FC236}">
                <a16:creationId xmlns:a16="http://schemas.microsoft.com/office/drawing/2014/main" id="{A78A98FF-D502-81E7-FE4F-4E3D72B4FB16}"/>
              </a:ext>
            </a:extLst>
          </p:cNvPr>
          <p:cNvSpPr txBox="1"/>
          <p:nvPr/>
        </p:nvSpPr>
        <p:spPr>
          <a:xfrm>
            <a:off x="1200708" y="1770293"/>
            <a:ext cx="915635" cy="369332"/>
          </a:xfrm>
          <a:prstGeom prst="rect">
            <a:avLst/>
          </a:prstGeom>
          <a:noFill/>
        </p:spPr>
        <p:txBody>
          <a:bodyPr wrap="none" rtlCol="0">
            <a:spAutoFit/>
          </a:bodyPr>
          <a:lstStyle/>
          <a:p>
            <a:r>
              <a:rPr lang="en-US" sz="1800" b="1" dirty="0">
                <a:solidFill>
                  <a:schemeClr val="tx1">
                    <a:lumMod val="50000"/>
                    <a:lumOff val="50000"/>
                  </a:schemeClr>
                </a:solidFill>
                <a:latin typeface="Arial" panose="020B0604020202020204" pitchFamily="34" charset="0"/>
                <a:cs typeface="Arial" panose="020B0604020202020204" pitchFamily="34" charset="0"/>
              </a:rPr>
              <a:t>placed</a:t>
            </a:r>
          </a:p>
        </p:txBody>
      </p:sp>
      <p:sp>
        <p:nvSpPr>
          <p:cNvPr id="39" name="Line 11">
            <a:extLst>
              <a:ext uri="{FF2B5EF4-FFF2-40B4-BE49-F238E27FC236}">
                <a16:creationId xmlns:a16="http://schemas.microsoft.com/office/drawing/2014/main" id="{C42FC2F1-2D9D-62E6-80F1-5412A7739547}"/>
              </a:ext>
            </a:extLst>
          </p:cNvPr>
          <p:cNvSpPr>
            <a:spLocks noChangeShapeType="1"/>
          </p:cNvSpPr>
          <p:nvPr/>
        </p:nvSpPr>
        <p:spPr bwMode="auto">
          <a:xfrm flipV="1">
            <a:off x="3070186" y="2953024"/>
            <a:ext cx="206023" cy="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40" name="Line 11">
            <a:extLst>
              <a:ext uri="{FF2B5EF4-FFF2-40B4-BE49-F238E27FC236}">
                <a16:creationId xmlns:a16="http://schemas.microsoft.com/office/drawing/2014/main" id="{3E04BD5A-0BD4-0B05-B1E4-11BD3F2530B8}"/>
              </a:ext>
            </a:extLst>
          </p:cNvPr>
          <p:cNvSpPr>
            <a:spLocks noChangeShapeType="1"/>
          </p:cNvSpPr>
          <p:nvPr/>
        </p:nvSpPr>
        <p:spPr bwMode="auto">
          <a:xfrm>
            <a:off x="1505930" y="2273907"/>
            <a:ext cx="1121687" cy="495984"/>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41" name="Line 11">
            <a:extLst>
              <a:ext uri="{FF2B5EF4-FFF2-40B4-BE49-F238E27FC236}">
                <a16:creationId xmlns:a16="http://schemas.microsoft.com/office/drawing/2014/main" id="{8CB67891-A0EA-ED85-7BB8-50713E24B231}"/>
              </a:ext>
            </a:extLst>
          </p:cNvPr>
          <p:cNvSpPr>
            <a:spLocks noChangeShapeType="1"/>
          </p:cNvSpPr>
          <p:nvPr/>
        </p:nvSpPr>
        <p:spPr bwMode="auto">
          <a:xfrm flipV="1">
            <a:off x="1895085" y="3609249"/>
            <a:ext cx="763051" cy="450201"/>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42" name="Line 11">
            <a:extLst>
              <a:ext uri="{FF2B5EF4-FFF2-40B4-BE49-F238E27FC236}">
                <a16:creationId xmlns:a16="http://schemas.microsoft.com/office/drawing/2014/main" id="{EFCCFB44-0AE6-C0C0-BB86-DCF79FD62C53}"/>
              </a:ext>
            </a:extLst>
          </p:cNvPr>
          <p:cNvSpPr>
            <a:spLocks noChangeShapeType="1"/>
          </p:cNvSpPr>
          <p:nvPr/>
        </p:nvSpPr>
        <p:spPr bwMode="auto">
          <a:xfrm>
            <a:off x="1208339" y="2052622"/>
            <a:ext cx="427308" cy="633333"/>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43" name="Oval 9">
            <a:extLst>
              <a:ext uri="{FF2B5EF4-FFF2-40B4-BE49-F238E27FC236}">
                <a16:creationId xmlns:a16="http://schemas.microsoft.com/office/drawing/2014/main" id="{E27F81B9-97D7-DA84-F1B7-D9D142475D0C}"/>
              </a:ext>
            </a:extLst>
          </p:cNvPr>
          <p:cNvSpPr>
            <a:spLocks noChangeArrowheads="1"/>
          </p:cNvSpPr>
          <p:nvPr/>
        </p:nvSpPr>
        <p:spPr bwMode="auto">
          <a:xfrm>
            <a:off x="1132033" y="2098405"/>
            <a:ext cx="436848" cy="41777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1</a:t>
            </a:r>
          </a:p>
        </p:txBody>
      </p:sp>
      <p:sp>
        <p:nvSpPr>
          <p:cNvPr id="44" name="Oval 13">
            <a:extLst>
              <a:ext uri="{FF2B5EF4-FFF2-40B4-BE49-F238E27FC236}">
                <a16:creationId xmlns:a16="http://schemas.microsoft.com/office/drawing/2014/main" id="{BDB0817C-45BD-C365-15C9-ED99B30B0786}"/>
              </a:ext>
            </a:extLst>
          </p:cNvPr>
          <p:cNvSpPr>
            <a:spLocks noChangeArrowheads="1"/>
          </p:cNvSpPr>
          <p:nvPr/>
        </p:nvSpPr>
        <p:spPr bwMode="auto">
          <a:xfrm>
            <a:off x="1467776" y="2527623"/>
            <a:ext cx="436848" cy="417770"/>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5</a:t>
            </a:r>
          </a:p>
        </p:txBody>
      </p:sp>
      <p:sp>
        <p:nvSpPr>
          <p:cNvPr id="45" name="Line 14">
            <a:extLst>
              <a:ext uri="{FF2B5EF4-FFF2-40B4-BE49-F238E27FC236}">
                <a16:creationId xmlns:a16="http://schemas.microsoft.com/office/drawing/2014/main" id="{BD769932-75BE-8195-5F26-97FC883BEA94}"/>
              </a:ext>
            </a:extLst>
          </p:cNvPr>
          <p:cNvSpPr>
            <a:spLocks noChangeShapeType="1"/>
          </p:cNvSpPr>
          <p:nvPr/>
        </p:nvSpPr>
        <p:spPr bwMode="auto">
          <a:xfrm flipH="1" flipV="1">
            <a:off x="1704322" y="2975915"/>
            <a:ext cx="122088" cy="343373"/>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46" name="Oval 13">
            <a:extLst>
              <a:ext uri="{FF2B5EF4-FFF2-40B4-BE49-F238E27FC236}">
                <a16:creationId xmlns:a16="http://schemas.microsoft.com/office/drawing/2014/main" id="{C16F86A3-9D2A-3D08-EE3F-8FF0E22AF219}"/>
              </a:ext>
            </a:extLst>
          </p:cNvPr>
          <p:cNvSpPr>
            <a:spLocks noChangeArrowheads="1"/>
          </p:cNvSpPr>
          <p:nvPr/>
        </p:nvSpPr>
        <p:spPr bwMode="auto">
          <a:xfrm>
            <a:off x="1597495" y="3122804"/>
            <a:ext cx="436848" cy="417770"/>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4</a:t>
            </a:r>
          </a:p>
        </p:txBody>
      </p:sp>
      <p:sp>
        <p:nvSpPr>
          <p:cNvPr id="47" name="Line 14">
            <a:extLst>
              <a:ext uri="{FF2B5EF4-FFF2-40B4-BE49-F238E27FC236}">
                <a16:creationId xmlns:a16="http://schemas.microsoft.com/office/drawing/2014/main" id="{DA4ED979-7EEE-A438-ABDB-4EBFAF18F896}"/>
              </a:ext>
            </a:extLst>
          </p:cNvPr>
          <p:cNvSpPr>
            <a:spLocks noChangeShapeType="1"/>
          </p:cNvSpPr>
          <p:nvPr/>
        </p:nvSpPr>
        <p:spPr bwMode="auto">
          <a:xfrm flipH="1" flipV="1">
            <a:off x="2040065" y="3349811"/>
            <a:ext cx="587550" cy="129719"/>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48" name="Line 14">
            <a:extLst>
              <a:ext uri="{FF2B5EF4-FFF2-40B4-BE49-F238E27FC236}">
                <a16:creationId xmlns:a16="http://schemas.microsoft.com/office/drawing/2014/main" id="{0910220F-4347-9009-FFA6-27F2BB2736F9}"/>
              </a:ext>
            </a:extLst>
          </p:cNvPr>
          <p:cNvSpPr>
            <a:spLocks noChangeShapeType="1"/>
          </p:cNvSpPr>
          <p:nvPr/>
        </p:nvSpPr>
        <p:spPr bwMode="auto">
          <a:xfrm flipH="1">
            <a:off x="2841270" y="3098004"/>
            <a:ext cx="15261" cy="259438"/>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grpSp>
        <p:nvGrpSpPr>
          <p:cNvPr id="49" name="Group 48">
            <a:extLst>
              <a:ext uri="{FF2B5EF4-FFF2-40B4-BE49-F238E27FC236}">
                <a16:creationId xmlns:a16="http://schemas.microsoft.com/office/drawing/2014/main" id="{3721C631-6DC9-34C4-1AB1-439549347851}"/>
              </a:ext>
            </a:extLst>
          </p:cNvPr>
          <p:cNvGrpSpPr/>
          <p:nvPr/>
        </p:nvGrpSpPr>
        <p:grpSpPr>
          <a:xfrm>
            <a:off x="7312756" y="1884255"/>
            <a:ext cx="1877437" cy="4024118"/>
            <a:chOff x="5689600" y="1110837"/>
            <a:chExt cx="1562373" cy="3348808"/>
          </a:xfrm>
        </p:grpSpPr>
        <p:sp>
          <p:nvSpPr>
            <p:cNvPr id="50" name="TextBox 49">
              <a:extLst>
                <a:ext uri="{FF2B5EF4-FFF2-40B4-BE49-F238E27FC236}">
                  <a16:creationId xmlns:a16="http://schemas.microsoft.com/office/drawing/2014/main" id="{ED4C8A79-7A38-453E-C156-82BB97E4ECB6}"/>
                </a:ext>
              </a:extLst>
            </p:cNvPr>
            <p:cNvSpPr txBox="1"/>
            <p:nvPr/>
          </p:nvSpPr>
          <p:spPr>
            <a:xfrm>
              <a:off x="5689600" y="3460750"/>
              <a:ext cx="1562373" cy="998895"/>
            </a:xfrm>
            <a:prstGeom prst="rect">
              <a:avLst/>
            </a:prstGeom>
            <a:noFill/>
          </p:spPr>
          <p:txBody>
            <a:bodyPr wrap="none" rtlCol="0">
              <a:spAutoFit/>
            </a:bodyPr>
            <a:lstStyle/>
            <a:p>
              <a:r>
                <a:rPr lang="en-US" sz="1800" b="1" dirty="0">
                  <a:solidFill>
                    <a:srgbClr val="0B4B8E"/>
                  </a:solidFill>
                  <a:latin typeface="Arial" panose="020B0604020202020204" pitchFamily="34" charset="0"/>
                  <a:cs typeface="Arial" panose="020B0604020202020204" pitchFamily="34" charset="0"/>
                </a:rPr>
                <a:t>9. 3</a:t>
              </a:r>
              <a:r>
                <a:rPr lang="en-US" sz="1800" b="1" baseline="30000" dirty="0">
                  <a:solidFill>
                    <a:srgbClr val="0B4B8E"/>
                  </a:solidFill>
                  <a:latin typeface="Arial" panose="020B0604020202020204" pitchFamily="34" charset="0"/>
                  <a:cs typeface="Arial" panose="020B0604020202020204" pitchFamily="34" charset="0"/>
                </a:rPr>
                <a:t>nd</a:t>
              </a:r>
              <a:r>
                <a:rPr lang="en-US" sz="1800" b="1" dirty="0">
                  <a:solidFill>
                    <a:srgbClr val="0B4B8E"/>
                  </a:solidFill>
                  <a:latin typeface="Arial" panose="020B0604020202020204" pitchFamily="34" charset="0"/>
                  <a:cs typeface="Arial" panose="020B0604020202020204" pitchFamily="34" charset="0"/>
                </a:rPr>
                <a:t> QP input </a:t>
              </a:r>
            </a:p>
            <a:p>
              <a:r>
                <a:rPr lang="en-US" sz="1800" dirty="0">
                  <a:latin typeface="Arial" panose="020B0604020202020204" pitchFamily="34" charset="0"/>
                  <a:cs typeface="Arial" panose="020B0604020202020204" pitchFamily="34" charset="0"/>
                </a:rPr>
                <a:t>This is set up for</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this new smaller</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placement</a:t>
              </a:r>
            </a:p>
          </p:txBody>
        </p:sp>
        <p:sp>
          <p:nvSpPr>
            <p:cNvPr id="51" name="Rectangle 7">
              <a:extLst>
                <a:ext uri="{FF2B5EF4-FFF2-40B4-BE49-F238E27FC236}">
                  <a16:creationId xmlns:a16="http://schemas.microsoft.com/office/drawing/2014/main" id="{2A5465A8-ED25-B28E-7A61-B123B575CDC5}"/>
                </a:ext>
              </a:extLst>
            </p:cNvPr>
            <p:cNvSpPr>
              <a:spLocks noChangeArrowheads="1"/>
            </p:cNvSpPr>
            <p:nvPr/>
          </p:nvSpPr>
          <p:spPr bwMode="auto">
            <a:xfrm>
              <a:off x="5940171" y="1110837"/>
              <a:ext cx="1063625" cy="2044700"/>
            </a:xfrm>
            <a:prstGeom prst="rect">
              <a:avLst/>
            </a:prstGeom>
            <a:solidFill>
              <a:srgbClr val="CECECE"/>
            </a:solidFill>
            <a:ln w="12700">
              <a:noFill/>
              <a:miter lim="800000"/>
              <a:headEnd/>
              <a:tailEnd/>
            </a:ln>
            <a:effectLst/>
          </p:spPr>
          <p:txBody>
            <a:bodyPr wrap="none" anchor="ctr">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52" name="Rectangle 8">
              <a:extLst>
                <a:ext uri="{FF2B5EF4-FFF2-40B4-BE49-F238E27FC236}">
                  <a16:creationId xmlns:a16="http://schemas.microsoft.com/office/drawing/2014/main" id="{45E7C234-825E-7475-A9A5-7EA606538D8B}"/>
                </a:ext>
              </a:extLst>
            </p:cNvPr>
            <p:cNvSpPr>
              <a:spLocks noChangeArrowheads="1"/>
            </p:cNvSpPr>
            <p:nvPr/>
          </p:nvSpPr>
          <p:spPr bwMode="auto">
            <a:xfrm>
              <a:off x="5935663" y="1125538"/>
              <a:ext cx="1055687"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3" name="Line 11">
              <a:extLst>
                <a:ext uri="{FF2B5EF4-FFF2-40B4-BE49-F238E27FC236}">
                  <a16:creationId xmlns:a16="http://schemas.microsoft.com/office/drawing/2014/main" id="{059ACC1E-7477-8BD6-A5F7-1D3ADB929CF1}"/>
                </a:ext>
              </a:extLst>
            </p:cNvPr>
            <p:cNvSpPr>
              <a:spLocks noChangeShapeType="1"/>
            </p:cNvSpPr>
            <p:nvPr/>
          </p:nvSpPr>
          <p:spPr bwMode="auto">
            <a:xfrm>
              <a:off x="6076951" y="1498600"/>
              <a:ext cx="260350" cy="1651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54" name="Oval 13">
              <a:extLst>
                <a:ext uri="{FF2B5EF4-FFF2-40B4-BE49-F238E27FC236}">
                  <a16:creationId xmlns:a16="http://schemas.microsoft.com/office/drawing/2014/main" id="{0DABB73A-2A79-29FA-BC3A-52DAE4634AF6}"/>
                </a:ext>
              </a:extLst>
            </p:cNvPr>
            <p:cNvSpPr>
              <a:spLocks noChangeArrowheads="1"/>
            </p:cNvSpPr>
            <p:nvPr/>
          </p:nvSpPr>
          <p:spPr bwMode="auto">
            <a:xfrm>
              <a:off x="6324600" y="1570038"/>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2</a:t>
              </a:r>
            </a:p>
          </p:txBody>
        </p:sp>
        <p:sp>
          <p:nvSpPr>
            <p:cNvPr id="55" name="Line 11">
              <a:extLst>
                <a:ext uri="{FF2B5EF4-FFF2-40B4-BE49-F238E27FC236}">
                  <a16:creationId xmlns:a16="http://schemas.microsoft.com/office/drawing/2014/main" id="{A4C65A71-25DA-9658-9E5E-E77FA92B5F11}"/>
                </a:ext>
              </a:extLst>
            </p:cNvPr>
            <p:cNvSpPr>
              <a:spLocks noChangeShapeType="1"/>
            </p:cNvSpPr>
            <p:nvPr/>
          </p:nvSpPr>
          <p:spPr bwMode="auto">
            <a:xfrm flipH="1" flipV="1">
              <a:off x="6680199" y="1797050"/>
              <a:ext cx="152399" cy="2286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56" name="Rectangle 55">
              <a:extLst>
                <a:ext uri="{FF2B5EF4-FFF2-40B4-BE49-F238E27FC236}">
                  <a16:creationId xmlns:a16="http://schemas.microsoft.com/office/drawing/2014/main" id="{F2261DFD-F3EC-24E2-0E1F-2E4D7CC4E0CD}"/>
                </a:ext>
              </a:extLst>
            </p:cNvPr>
            <p:cNvSpPr/>
            <p:nvPr/>
          </p:nvSpPr>
          <p:spPr bwMode="auto">
            <a:xfrm>
              <a:off x="6854777" y="186236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b</a:t>
              </a:r>
            </a:p>
          </p:txBody>
        </p:sp>
        <p:sp>
          <p:nvSpPr>
            <p:cNvPr id="57" name="Rectangle 56">
              <a:extLst>
                <a:ext uri="{FF2B5EF4-FFF2-40B4-BE49-F238E27FC236}">
                  <a16:creationId xmlns:a16="http://schemas.microsoft.com/office/drawing/2014/main" id="{F60C3E9B-CC0C-DC27-1296-040A004B4D71}"/>
                </a:ext>
              </a:extLst>
            </p:cNvPr>
            <p:cNvSpPr/>
            <p:nvPr/>
          </p:nvSpPr>
          <p:spPr bwMode="auto">
            <a:xfrm>
              <a:off x="5826077" y="3075217"/>
              <a:ext cx="244523" cy="226784"/>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58" name="Rectangle 57">
              <a:extLst>
                <a:ext uri="{FF2B5EF4-FFF2-40B4-BE49-F238E27FC236}">
                  <a16:creationId xmlns:a16="http://schemas.microsoft.com/office/drawing/2014/main" id="{92CC0977-0C42-53B5-C5E6-0E6FBAE35335}"/>
                </a:ext>
              </a:extLst>
            </p:cNvPr>
            <p:cNvSpPr/>
            <p:nvPr/>
          </p:nvSpPr>
          <p:spPr bwMode="auto">
            <a:xfrm>
              <a:off x="5826077" y="220526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4</a:t>
              </a:r>
            </a:p>
          </p:txBody>
        </p:sp>
        <p:sp>
          <p:nvSpPr>
            <p:cNvPr id="59" name="Rectangle 58">
              <a:extLst>
                <a:ext uri="{FF2B5EF4-FFF2-40B4-BE49-F238E27FC236}">
                  <a16:creationId xmlns:a16="http://schemas.microsoft.com/office/drawing/2014/main" id="{926DA3B8-22A2-80C6-4B15-86D1801DDAD7}"/>
                </a:ext>
              </a:extLst>
            </p:cNvPr>
            <p:cNvSpPr/>
            <p:nvPr/>
          </p:nvSpPr>
          <p:spPr bwMode="auto">
            <a:xfrm>
              <a:off x="5838777" y="180521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5</a:t>
              </a:r>
            </a:p>
          </p:txBody>
        </p:sp>
        <p:sp>
          <p:nvSpPr>
            <p:cNvPr id="60" name="Rectangle 59">
              <a:extLst>
                <a:ext uri="{FF2B5EF4-FFF2-40B4-BE49-F238E27FC236}">
                  <a16:creationId xmlns:a16="http://schemas.microsoft.com/office/drawing/2014/main" id="{6D0DF8CA-5F64-64C1-7E09-9C79C16F04D7}"/>
                </a:ext>
              </a:extLst>
            </p:cNvPr>
            <p:cNvSpPr/>
            <p:nvPr/>
          </p:nvSpPr>
          <p:spPr bwMode="auto">
            <a:xfrm>
              <a:off x="5819727" y="141786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1</a:t>
              </a:r>
            </a:p>
          </p:txBody>
        </p:sp>
        <p:sp>
          <p:nvSpPr>
            <p:cNvPr id="61" name="Line 11">
              <a:extLst>
                <a:ext uri="{FF2B5EF4-FFF2-40B4-BE49-F238E27FC236}">
                  <a16:creationId xmlns:a16="http://schemas.microsoft.com/office/drawing/2014/main" id="{51E0CBB9-6095-1E45-E21E-850CC70879C7}"/>
                </a:ext>
              </a:extLst>
            </p:cNvPr>
            <p:cNvSpPr>
              <a:spLocks noChangeShapeType="1"/>
            </p:cNvSpPr>
            <p:nvPr/>
          </p:nvSpPr>
          <p:spPr bwMode="auto">
            <a:xfrm flipV="1">
              <a:off x="6096001" y="1765300"/>
              <a:ext cx="222249" cy="1270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62" name="Line 11">
              <a:extLst>
                <a:ext uri="{FF2B5EF4-FFF2-40B4-BE49-F238E27FC236}">
                  <a16:creationId xmlns:a16="http://schemas.microsoft.com/office/drawing/2014/main" id="{6DB2AA52-2930-E7DF-BBA9-42777C5E17AA}"/>
                </a:ext>
              </a:extLst>
            </p:cNvPr>
            <p:cNvSpPr>
              <a:spLocks noChangeShapeType="1"/>
            </p:cNvSpPr>
            <p:nvPr/>
          </p:nvSpPr>
          <p:spPr bwMode="auto">
            <a:xfrm flipV="1">
              <a:off x="6051550" y="2406650"/>
              <a:ext cx="336549" cy="6604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63" name="Oval 13">
              <a:extLst>
                <a:ext uri="{FF2B5EF4-FFF2-40B4-BE49-F238E27FC236}">
                  <a16:creationId xmlns:a16="http://schemas.microsoft.com/office/drawing/2014/main" id="{7F94FEE3-86F4-9EE8-302F-32DA0AF2433E}"/>
                </a:ext>
              </a:extLst>
            </p:cNvPr>
            <p:cNvSpPr>
              <a:spLocks noChangeArrowheads="1"/>
            </p:cNvSpPr>
            <p:nvPr/>
          </p:nvSpPr>
          <p:spPr bwMode="auto">
            <a:xfrm>
              <a:off x="6330950" y="2135188"/>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3</a:t>
              </a:r>
            </a:p>
          </p:txBody>
        </p:sp>
        <p:sp>
          <p:nvSpPr>
            <p:cNvPr id="64" name="Line 11">
              <a:extLst>
                <a:ext uri="{FF2B5EF4-FFF2-40B4-BE49-F238E27FC236}">
                  <a16:creationId xmlns:a16="http://schemas.microsoft.com/office/drawing/2014/main" id="{25DDDE3E-D155-C92E-E5EA-F4F49B3F1C53}"/>
                </a:ext>
              </a:extLst>
            </p:cNvPr>
            <p:cNvSpPr>
              <a:spLocks noChangeShapeType="1"/>
            </p:cNvSpPr>
            <p:nvPr/>
          </p:nvSpPr>
          <p:spPr bwMode="auto">
            <a:xfrm flipV="1">
              <a:off x="6515099" y="1917700"/>
              <a:ext cx="19049" cy="2095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65" name="Line 11">
              <a:extLst>
                <a:ext uri="{FF2B5EF4-FFF2-40B4-BE49-F238E27FC236}">
                  <a16:creationId xmlns:a16="http://schemas.microsoft.com/office/drawing/2014/main" id="{2F65599F-32E4-27A7-5B73-5534BA8B82E2}"/>
                </a:ext>
              </a:extLst>
            </p:cNvPr>
            <p:cNvSpPr>
              <a:spLocks noChangeShapeType="1"/>
            </p:cNvSpPr>
            <p:nvPr/>
          </p:nvSpPr>
          <p:spPr bwMode="auto">
            <a:xfrm flipV="1">
              <a:off x="6057901" y="2279650"/>
              <a:ext cx="285748" cy="508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grpSp>
      <p:grpSp>
        <p:nvGrpSpPr>
          <p:cNvPr id="66" name="Group 65">
            <a:extLst>
              <a:ext uri="{FF2B5EF4-FFF2-40B4-BE49-F238E27FC236}">
                <a16:creationId xmlns:a16="http://schemas.microsoft.com/office/drawing/2014/main" id="{EC4C9D1B-205C-61C6-9B3E-8E348964F1C7}"/>
              </a:ext>
            </a:extLst>
          </p:cNvPr>
          <p:cNvGrpSpPr/>
          <p:nvPr/>
        </p:nvGrpSpPr>
        <p:grpSpPr>
          <a:xfrm>
            <a:off x="9743020" y="1886659"/>
            <a:ext cx="1621544" cy="3459621"/>
            <a:chOff x="7712027" y="1112838"/>
            <a:chExt cx="1349423" cy="2879042"/>
          </a:xfrm>
        </p:grpSpPr>
        <p:sp>
          <p:nvSpPr>
            <p:cNvPr id="67" name="Rectangle 8">
              <a:extLst>
                <a:ext uri="{FF2B5EF4-FFF2-40B4-BE49-F238E27FC236}">
                  <a16:creationId xmlns:a16="http://schemas.microsoft.com/office/drawing/2014/main" id="{71484247-9457-15A1-1820-2F2DDACADC5B}"/>
                </a:ext>
              </a:extLst>
            </p:cNvPr>
            <p:cNvSpPr>
              <a:spLocks noChangeArrowheads="1"/>
            </p:cNvSpPr>
            <p:nvPr/>
          </p:nvSpPr>
          <p:spPr bwMode="auto">
            <a:xfrm>
              <a:off x="7827963" y="1112838"/>
              <a:ext cx="1055687"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8" name="Line 11">
              <a:extLst>
                <a:ext uri="{FF2B5EF4-FFF2-40B4-BE49-F238E27FC236}">
                  <a16:creationId xmlns:a16="http://schemas.microsoft.com/office/drawing/2014/main" id="{1AFBD44F-C932-5756-2098-8196A5CA2D68}"/>
                </a:ext>
              </a:extLst>
            </p:cNvPr>
            <p:cNvSpPr>
              <a:spLocks noChangeShapeType="1"/>
            </p:cNvSpPr>
            <p:nvPr/>
          </p:nvSpPr>
          <p:spPr bwMode="auto">
            <a:xfrm>
              <a:off x="7969251" y="1485900"/>
              <a:ext cx="412749" cy="5397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69" name="Line 11">
              <a:extLst>
                <a:ext uri="{FF2B5EF4-FFF2-40B4-BE49-F238E27FC236}">
                  <a16:creationId xmlns:a16="http://schemas.microsoft.com/office/drawing/2014/main" id="{A3413EF5-F383-EE48-12A3-ED662C44D16D}"/>
                </a:ext>
              </a:extLst>
            </p:cNvPr>
            <p:cNvSpPr>
              <a:spLocks noChangeShapeType="1"/>
            </p:cNvSpPr>
            <p:nvPr/>
          </p:nvSpPr>
          <p:spPr bwMode="auto">
            <a:xfrm flipH="1">
              <a:off x="8464549" y="2012950"/>
              <a:ext cx="260346" cy="1968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70" name="Rectangle 69">
              <a:extLst>
                <a:ext uri="{FF2B5EF4-FFF2-40B4-BE49-F238E27FC236}">
                  <a16:creationId xmlns:a16="http://schemas.microsoft.com/office/drawing/2014/main" id="{B7D5D3E4-C96D-F5A2-97FA-97B5C4DB0D96}"/>
                </a:ext>
              </a:extLst>
            </p:cNvPr>
            <p:cNvSpPr/>
            <p:nvPr/>
          </p:nvSpPr>
          <p:spPr bwMode="auto">
            <a:xfrm>
              <a:off x="8747077" y="184966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b</a:t>
              </a:r>
            </a:p>
          </p:txBody>
        </p:sp>
        <p:sp>
          <p:nvSpPr>
            <p:cNvPr id="71" name="Rectangle 70">
              <a:extLst>
                <a:ext uri="{FF2B5EF4-FFF2-40B4-BE49-F238E27FC236}">
                  <a16:creationId xmlns:a16="http://schemas.microsoft.com/office/drawing/2014/main" id="{263B407D-22EC-51CD-64B7-32D5ABD7FDBE}"/>
                </a:ext>
              </a:extLst>
            </p:cNvPr>
            <p:cNvSpPr/>
            <p:nvPr/>
          </p:nvSpPr>
          <p:spPr bwMode="auto">
            <a:xfrm>
              <a:off x="7718377" y="3062517"/>
              <a:ext cx="244523" cy="226784"/>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72" name="Rectangle 71">
              <a:extLst>
                <a:ext uri="{FF2B5EF4-FFF2-40B4-BE49-F238E27FC236}">
                  <a16:creationId xmlns:a16="http://schemas.microsoft.com/office/drawing/2014/main" id="{857CEFDE-2AEF-E4AB-4CBD-9A41195FC84F}"/>
                </a:ext>
              </a:extLst>
            </p:cNvPr>
            <p:cNvSpPr/>
            <p:nvPr/>
          </p:nvSpPr>
          <p:spPr bwMode="auto">
            <a:xfrm>
              <a:off x="7718377" y="219256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4</a:t>
              </a:r>
            </a:p>
          </p:txBody>
        </p:sp>
        <p:sp>
          <p:nvSpPr>
            <p:cNvPr id="73" name="Rectangle 72">
              <a:extLst>
                <a:ext uri="{FF2B5EF4-FFF2-40B4-BE49-F238E27FC236}">
                  <a16:creationId xmlns:a16="http://schemas.microsoft.com/office/drawing/2014/main" id="{D76FADEB-FBDC-B818-83BA-FB64E085440D}"/>
                </a:ext>
              </a:extLst>
            </p:cNvPr>
            <p:cNvSpPr/>
            <p:nvPr/>
          </p:nvSpPr>
          <p:spPr bwMode="auto">
            <a:xfrm>
              <a:off x="7731077" y="179251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5</a:t>
              </a:r>
            </a:p>
          </p:txBody>
        </p:sp>
        <p:sp>
          <p:nvSpPr>
            <p:cNvPr id="74" name="Rectangle 73">
              <a:extLst>
                <a:ext uri="{FF2B5EF4-FFF2-40B4-BE49-F238E27FC236}">
                  <a16:creationId xmlns:a16="http://schemas.microsoft.com/office/drawing/2014/main" id="{7EB8FB73-B4D2-E90F-6A92-31A7EB5D1222}"/>
                </a:ext>
              </a:extLst>
            </p:cNvPr>
            <p:cNvSpPr/>
            <p:nvPr/>
          </p:nvSpPr>
          <p:spPr bwMode="auto">
            <a:xfrm>
              <a:off x="7712027" y="140516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1</a:t>
              </a:r>
            </a:p>
          </p:txBody>
        </p:sp>
        <p:sp>
          <p:nvSpPr>
            <p:cNvPr id="75" name="Line 11">
              <a:extLst>
                <a:ext uri="{FF2B5EF4-FFF2-40B4-BE49-F238E27FC236}">
                  <a16:creationId xmlns:a16="http://schemas.microsoft.com/office/drawing/2014/main" id="{CCEF46F2-1FC2-6049-8422-C23BB29C0AD1}"/>
                </a:ext>
              </a:extLst>
            </p:cNvPr>
            <p:cNvSpPr>
              <a:spLocks noChangeShapeType="1"/>
            </p:cNvSpPr>
            <p:nvPr/>
          </p:nvSpPr>
          <p:spPr bwMode="auto">
            <a:xfrm>
              <a:off x="7988300" y="1879601"/>
              <a:ext cx="311150" cy="2222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76" name="TextBox 75">
              <a:extLst>
                <a:ext uri="{FF2B5EF4-FFF2-40B4-BE49-F238E27FC236}">
                  <a16:creationId xmlns:a16="http://schemas.microsoft.com/office/drawing/2014/main" id="{1348E95E-F21E-539B-5986-0FEC88D5202C}"/>
                </a:ext>
              </a:extLst>
            </p:cNvPr>
            <p:cNvSpPr txBox="1"/>
            <p:nvPr/>
          </p:nvSpPr>
          <p:spPr>
            <a:xfrm>
              <a:off x="7750522" y="3454014"/>
              <a:ext cx="1118687" cy="537866"/>
            </a:xfrm>
            <a:prstGeom prst="rect">
              <a:avLst/>
            </a:prstGeom>
            <a:noFill/>
          </p:spPr>
          <p:txBody>
            <a:bodyPr wrap="none" rtlCol="0">
              <a:spAutoFit/>
            </a:bodyPr>
            <a:lstStyle/>
            <a:p>
              <a:r>
                <a:rPr lang="en-US" sz="1800" b="1" dirty="0">
                  <a:solidFill>
                    <a:srgbClr val="0B4B8E"/>
                  </a:solidFill>
                  <a:latin typeface="Arial" panose="020B0604020202020204" pitchFamily="34" charset="0"/>
                  <a:cs typeface="Arial" panose="020B0604020202020204" pitchFamily="34" charset="0"/>
                </a:rPr>
                <a:t>10. 3</a:t>
              </a:r>
              <a:r>
                <a:rPr lang="en-US" sz="1800" b="1" baseline="30000" dirty="0">
                  <a:solidFill>
                    <a:srgbClr val="0B4B8E"/>
                  </a:solidFill>
                  <a:latin typeface="Arial" panose="020B0604020202020204" pitchFamily="34" charset="0"/>
                  <a:cs typeface="Arial" panose="020B0604020202020204" pitchFamily="34" charset="0"/>
                </a:rPr>
                <a:t>nd</a:t>
              </a:r>
              <a:r>
                <a:rPr lang="en-US" sz="1800" b="1" dirty="0">
                  <a:solidFill>
                    <a:srgbClr val="0B4B8E"/>
                  </a:solidFill>
                  <a:latin typeface="Arial" panose="020B0604020202020204" pitchFamily="34" charset="0"/>
                  <a:cs typeface="Arial" panose="020B0604020202020204" pitchFamily="34" charset="0"/>
                </a:rPr>
                <a:t> QP </a:t>
              </a:r>
              <a:br>
                <a:rPr lang="en-US" sz="1800" b="1" dirty="0">
                  <a:solidFill>
                    <a:srgbClr val="0B4B8E"/>
                  </a:solidFill>
                  <a:latin typeface="Arial" panose="020B0604020202020204" pitchFamily="34" charset="0"/>
                  <a:cs typeface="Arial" panose="020B0604020202020204" pitchFamily="34" charset="0"/>
                </a:rPr>
              </a:br>
              <a:r>
                <a:rPr lang="en-US" sz="1800" b="1" dirty="0">
                  <a:solidFill>
                    <a:srgbClr val="0B4B8E"/>
                  </a:solidFill>
                  <a:latin typeface="Arial" panose="020B0604020202020204" pitchFamily="34" charset="0"/>
                  <a:cs typeface="Arial" panose="020B0604020202020204" pitchFamily="34" charset="0"/>
                </a:rPr>
                <a:t>solve</a:t>
              </a:r>
            </a:p>
          </p:txBody>
        </p:sp>
        <p:sp>
          <p:nvSpPr>
            <p:cNvPr id="77" name="TextBox 76">
              <a:extLst>
                <a:ext uri="{FF2B5EF4-FFF2-40B4-BE49-F238E27FC236}">
                  <a16:creationId xmlns:a16="http://schemas.microsoft.com/office/drawing/2014/main" id="{377AB21E-F211-83DA-6BB7-FCDD8A4DD1B1}"/>
                </a:ext>
              </a:extLst>
            </p:cNvPr>
            <p:cNvSpPr txBox="1"/>
            <p:nvPr/>
          </p:nvSpPr>
          <p:spPr>
            <a:xfrm>
              <a:off x="7988300" y="1143000"/>
              <a:ext cx="761977" cy="307352"/>
            </a:xfrm>
            <a:prstGeom prst="rect">
              <a:avLst/>
            </a:prstGeom>
            <a:noFill/>
          </p:spPr>
          <p:txBody>
            <a:bodyPr wrap="none" rtlCol="0">
              <a:spAutoFit/>
            </a:bodyPr>
            <a:lstStyle/>
            <a:p>
              <a:r>
                <a:rPr lang="en-US" sz="1800" b="1" dirty="0">
                  <a:solidFill>
                    <a:schemeClr val="tx1">
                      <a:lumMod val="50000"/>
                      <a:lumOff val="50000"/>
                    </a:schemeClr>
                  </a:solidFill>
                  <a:latin typeface="Arial" panose="020B0604020202020204" pitchFamily="34" charset="0"/>
                  <a:cs typeface="Arial" panose="020B0604020202020204" pitchFamily="34" charset="0"/>
                </a:rPr>
                <a:t>placed</a:t>
              </a:r>
            </a:p>
          </p:txBody>
        </p:sp>
        <p:sp>
          <p:nvSpPr>
            <p:cNvPr id="78" name="Oval 13">
              <a:extLst>
                <a:ext uri="{FF2B5EF4-FFF2-40B4-BE49-F238E27FC236}">
                  <a16:creationId xmlns:a16="http://schemas.microsoft.com/office/drawing/2014/main" id="{6365BEB3-5967-C11C-C601-C5FDDB061490}"/>
                </a:ext>
              </a:extLst>
            </p:cNvPr>
            <p:cNvSpPr>
              <a:spLocks noChangeArrowheads="1"/>
            </p:cNvSpPr>
            <p:nvPr/>
          </p:nvSpPr>
          <p:spPr bwMode="auto">
            <a:xfrm>
              <a:off x="8292523" y="2018186"/>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2</a:t>
              </a:r>
            </a:p>
          </p:txBody>
        </p:sp>
        <p:sp>
          <p:nvSpPr>
            <p:cNvPr id="79" name="Line 11">
              <a:extLst>
                <a:ext uri="{FF2B5EF4-FFF2-40B4-BE49-F238E27FC236}">
                  <a16:creationId xmlns:a16="http://schemas.microsoft.com/office/drawing/2014/main" id="{3221B339-59F3-7D27-7BD9-79CC2A6BDA10}"/>
                </a:ext>
              </a:extLst>
            </p:cNvPr>
            <p:cNvSpPr>
              <a:spLocks noChangeShapeType="1"/>
            </p:cNvSpPr>
            <p:nvPr/>
          </p:nvSpPr>
          <p:spPr bwMode="auto">
            <a:xfrm flipH="1">
              <a:off x="7950198" y="2311400"/>
              <a:ext cx="406401" cy="7493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80" name="Oval 13">
              <a:extLst>
                <a:ext uri="{FF2B5EF4-FFF2-40B4-BE49-F238E27FC236}">
                  <a16:creationId xmlns:a16="http://schemas.microsoft.com/office/drawing/2014/main" id="{7575CBC5-B824-288F-8EDE-7BFCBC989B4F}"/>
                </a:ext>
              </a:extLst>
            </p:cNvPr>
            <p:cNvSpPr>
              <a:spLocks noChangeArrowheads="1"/>
            </p:cNvSpPr>
            <p:nvPr/>
          </p:nvSpPr>
          <p:spPr bwMode="auto">
            <a:xfrm>
              <a:off x="7981950" y="2478088"/>
              <a:ext cx="363538" cy="34131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3</a:t>
              </a:r>
            </a:p>
          </p:txBody>
        </p:sp>
        <p:sp>
          <p:nvSpPr>
            <p:cNvPr id="81" name="Line 11">
              <a:extLst>
                <a:ext uri="{FF2B5EF4-FFF2-40B4-BE49-F238E27FC236}">
                  <a16:creationId xmlns:a16="http://schemas.microsoft.com/office/drawing/2014/main" id="{05456F82-58D6-721A-E2EF-58A518051A8C}"/>
                </a:ext>
              </a:extLst>
            </p:cNvPr>
            <p:cNvSpPr>
              <a:spLocks noChangeShapeType="1"/>
            </p:cNvSpPr>
            <p:nvPr/>
          </p:nvSpPr>
          <p:spPr bwMode="auto">
            <a:xfrm flipH="1" flipV="1">
              <a:off x="7969248" y="2317750"/>
              <a:ext cx="120652" cy="1270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10477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B26EE-6BCD-E2F4-1E89-522E96304633}"/>
              </a:ext>
            </a:extLst>
          </p:cNvPr>
          <p:cNvSpPr>
            <a:spLocks noGrp="1"/>
          </p:cNvSpPr>
          <p:nvPr>
            <p:ph type="title"/>
          </p:nvPr>
        </p:nvSpPr>
        <p:spPr/>
        <p:txBody>
          <a:bodyPr/>
          <a:lstStyle/>
          <a:p>
            <a:r>
              <a:rPr lang="en-US" dirty="0"/>
              <a:t>Recap: Example (cont’d)</a:t>
            </a:r>
          </a:p>
        </p:txBody>
      </p:sp>
      <p:cxnSp>
        <p:nvCxnSpPr>
          <p:cNvPr id="4" name="Straight Connector 3">
            <a:extLst>
              <a:ext uri="{FF2B5EF4-FFF2-40B4-BE49-F238E27FC236}">
                <a16:creationId xmlns:a16="http://schemas.microsoft.com/office/drawing/2014/main" id="{CE61A31D-EA0B-83AD-86A8-7B2A8D4BF9F5}"/>
              </a:ext>
            </a:extLst>
          </p:cNvPr>
          <p:cNvCxnSpPr/>
          <p:nvPr/>
        </p:nvCxnSpPr>
        <p:spPr bwMode="auto">
          <a:xfrm>
            <a:off x="2338036" y="1798251"/>
            <a:ext cx="0" cy="2601628"/>
          </a:xfrm>
          <a:prstGeom prst="line">
            <a:avLst/>
          </a:prstGeom>
          <a:solidFill>
            <a:schemeClr val="accent1"/>
          </a:solidFill>
          <a:ln w="76200" cap="flat" cmpd="sng" algn="ctr">
            <a:solidFill>
              <a:srgbClr val="3366FF"/>
            </a:solidFill>
            <a:prstDash val="solid"/>
            <a:round/>
            <a:headEnd type="none" w="med" len="med"/>
            <a:tailEnd type="none" w="med" len="med"/>
          </a:ln>
          <a:effectLst/>
        </p:spPr>
      </p:cxnSp>
      <p:sp>
        <p:nvSpPr>
          <p:cNvPr id="5" name="Rectangle 8">
            <a:extLst>
              <a:ext uri="{FF2B5EF4-FFF2-40B4-BE49-F238E27FC236}">
                <a16:creationId xmlns:a16="http://schemas.microsoft.com/office/drawing/2014/main" id="{F52BBCD8-C89A-93B2-57CA-D76E75287FC5}"/>
              </a:ext>
            </a:extLst>
          </p:cNvPr>
          <p:cNvSpPr>
            <a:spLocks noChangeArrowheads="1"/>
          </p:cNvSpPr>
          <p:nvPr/>
        </p:nvSpPr>
        <p:spPr bwMode="auto">
          <a:xfrm>
            <a:off x="993794" y="1798251"/>
            <a:ext cx="2656165" cy="2601628"/>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B16E1BD-6088-A48A-DF57-4203633B90D7}"/>
              </a:ext>
            </a:extLst>
          </p:cNvPr>
          <p:cNvSpPr/>
          <p:nvPr/>
        </p:nvSpPr>
        <p:spPr bwMode="auto">
          <a:xfrm>
            <a:off x="838200" y="1636950"/>
            <a:ext cx="400001" cy="39358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a</a:t>
            </a:r>
          </a:p>
        </p:txBody>
      </p:sp>
      <p:sp>
        <p:nvSpPr>
          <p:cNvPr id="7" name="Rectangle 6">
            <a:extLst>
              <a:ext uri="{FF2B5EF4-FFF2-40B4-BE49-F238E27FC236}">
                <a16:creationId xmlns:a16="http://schemas.microsoft.com/office/drawing/2014/main" id="{C4E8B6C3-5240-5B11-B620-C2A120AE179E}"/>
              </a:ext>
            </a:extLst>
          </p:cNvPr>
          <p:cNvSpPr/>
          <p:nvPr/>
        </p:nvSpPr>
        <p:spPr bwMode="auto">
          <a:xfrm>
            <a:off x="1573443" y="4141623"/>
            <a:ext cx="400001" cy="39358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8" name="TextBox 7">
            <a:extLst>
              <a:ext uri="{FF2B5EF4-FFF2-40B4-BE49-F238E27FC236}">
                <a16:creationId xmlns:a16="http://schemas.microsoft.com/office/drawing/2014/main" id="{E5709567-63BC-7AFD-F86E-3BECE3746002}"/>
              </a:ext>
            </a:extLst>
          </p:cNvPr>
          <p:cNvSpPr txBox="1"/>
          <p:nvPr/>
        </p:nvSpPr>
        <p:spPr>
          <a:xfrm>
            <a:off x="1222042" y="1715435"/>
            <a:ext cx="915635" cy="369331"/>
          </a:xfrm>
          <a:prstGeom prst="rect">
            <a:avLst/>
          </a:prstGeom>
          <a:noFill/>
        </p:spPr>
        <p:txBody>
          <a:bodyPr wrap="none" rtlCol="0">
            <a:spAutoFit/>
          </a:bodyPr>
          <a:lstStyle/>
          <a:p>
            <a:r>
              <a:rPr lang="en-US" sz="1800" b="1" dirty="0">
                <a:solidFill>
                  <a:schemeClr val="tx1">
                    <a:lumMod val="50000"/>
                    <a:lumOff val="50000"/>
                  </a:schemeClr>
                </a:solidFill>
                <a:latin typeface="Arial" panose="020B0604020202020204" pitchFamily="34" charset="0"/>
                <a:cs typeface="Arial" panose="020B0604020202020204" pitchFamily="34" charset="0"/>
              </a:rPr>
              <a:t>placed</a:t>
            </a:r>
          </a:p>
        </p:txBody>
      </p:sp>
      <p:sp>
        <p:nvSpPr>
          <p:cNvPr id="9" name="Rectangle 8">
            <a:extLst>
              <a:ext uri="{FF2B5EF4-FFF2-40B4-BE49-F238E27FC236}">
                <a16:creationId xmlns:a16="http://schemas.microsoft.com/office/drawing/2014/main" id="{44B4E199-892F-53A3-C3D1-73BB7904A59E}"/>
              </a:ext>
            </a:extLst>
          </p:cNvPr>
          <p:cNvSpPr/>
          <p:nvPr/>
        </p:nvSpPr>
        <p:spPr bwMode="auto">
          <a:xfrm>
            <a:off x="3464067" y="2760013"/>
            <a:ext cx="400001" cy="39358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b</a:t>
            </a:r>
          </a:p>
        </p:txBody>
      </p:sp>
      <p:sp>
        <p:nvSpPr>
          <p:cNvPr id="10" name="TextBox 9">
            <a:extLst>
              <a:ext uri="{FF2B5EF4-FFF2-40B4-BE49-F238E27FC236}">
                <a16:creationId xmlns:a16="http://schemas.microsoft.com/office/drawing/2014/main" id="{8373FFC0-D708-1056-F591-5F73359C1BD7}"/>
              </a:ext>
            </a:extLst>
          </p:cNvPr>
          <p:cNvSpPr txBox="1"/>
          <p:nvPr/>
        </p:nvSpPr>
        <p:spPr>
          <a:xfrm>
            <a:off x="2458219" y="1747753"/>
            <a:ext cx="915635" cy="369331"/>
          </a:xfrm>
          <a:prstGeom prst="rect">
            <a:avLst/>
          </a:prstGeom>
          <a:noFill/>
        </p:spPr>
        <p:txBody>
          <a:bodyPr wrap="none" rtlCol="0">
            <a:spAutoFit/>
          </a:bodyPr>
          <a:lstStyle/>
          <a:p>
            <a:r>
              <a:rPr lang="en-US" sz="1800" b="1" dirty="0">
                <a:solidFill>
                  <a:schemeClr val="tx1">
                    <a:lumMod val="50000"/>
                    <a:lumOff val="50000"/>
                  </a:schemeClr>
                </a:solidFill>
                <a:latin typeface="Arial" panose="020B0604020202020204" pitchFamily="34" charset="0"/>
                <a:cs typeface="Arial" panose="020B0604020202020204" pitchFamily="34" charset="0"/>
              </a:rPr>
              <a:t>placed</a:t>
            </a:r>
          </a:p>
        </p:txBody>
      </p:sp>
      <p:sp>
        <p:nvSpPr>
          <p:cNvPr id="11" name="TextBox 10">
            <a:extLst>
              <a:ext uri="{FF2B5EF4-FFF2-40B4-BE49-F238E27FC236}">
                <a16:creationId xmlns:a16="http://schemas.microsoft.com/office/drawing/2014/main" id="{906B1CDE-A25C-5B53-223C-502AC8EE7633}"/>
              </a:ext>
            </a:extLst>
          </p:cNvPr>
          <p:cNvSpPr txBox="1"/>
          <p:nvPr/>
        </p:nvSpPr>
        <p:spPr>
          <a:xfrm>
            <a:off x="943737" y="4672074"/>
            <a:ext cx="2223686" cy="646330"/>
          </a:xfrm>
          <a:prstGeom prst="rect">
            <a:avLst/>
          </a:prstGeom>
          <a:noFill/>
        </p:spPr>
        <p:txBody>
          <a:bodyPr wrap="none" rtlCol="0">
            <a:spAutoFit/>
          </a:bodyPr>
          <a:lstStyle/>
          <a:p>
            <a:r>
              <a:rPr lang="en-US" sz="1800" b="1" dirty="0">
                <a:solidFill>
                  <a:srgbClr val="0B4B8E"/>
                </a:solidFill>
                <a:latin typeface="Arial" panose="020B0604020202020204" pitchFamily="34" charset="0"/>
                <a:cs typeface="Arial" panose="020B0604020202020204" pitchFamily="34" charset="0"/>
              </a:rPr>
              <a:t>Repeat: Horizontal</a:t>
            </a:r>
          </a:p>
          <a:p>
            <a:r>
              <a:rPr lang="en-US" sz="1800" b="1" dirty="0">
                <a:solidFill>
                  <a:srgbClr val="0B4B8E"/>
                </a:solidFill>
                <a:latin typeface="Arial" panose="020B0604020202020204" pitchFamily="34" charset="0"/>
                <a:cs typeface="Arial" panose="020B0604020202020204" pitchFamily="34" charset="0"/>
              </a:rPr>
              <a:t>partition on left</a:t>
            </a:r>
          </a:p>
        </p:txBody>
      </p:sp>
      <p:sp>
        <p:nvSpPr>
          <p:cNvPr id="12" name="Line 11">
            <a:extLst>
              <a:ext uri="{FF2B5EF4-FFF2-40B4-BE49-F238E27FC236}">
                <a16:creationId xmlns:a16="http://schemas.microsoft.com/office/drawing/2014/main" id="{C1A79FFB-4F9C-EF7F-B0B4-CAAA09021D78}"/>
              </a:ext>
            </a:extLst>
          </p:cNvPr>
          <p:cNvSpPr>
            <a:spLocks noChangeShapeType="1"/>
          </p:cNvSpPr>
          <p:nvPr/>
        </p:nvSpPr>
        <p:spPr bwMode="auto">
          <a:xfrm>
            <a:off x="1577545" y="2281006"/>
            <a:ext cx="1413927" cy="767561"/>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3" name="Line 11">
            <a:extLst>
              <a:ext uri="{FF2B5EF4-FFF2-40B4-BE49-F238E27FC236}">
                <a16:creationId xmlns:a16="http://schemas.microsoft.com/office/drawing/2014/main" id="{479AE7AD-3B01-8A39-C593-64CC2A8F1E2C}"/>
              </a:ext>
            </a:extLst>
          </p:cNvPr>
          <p:cNvSpPr>
            <a:spLocks noChangeShapeType="1"/>
          </p:cNvSpPr>
          <p:nvPr/>
        </p:nvSpPr>
        <p:spPr bwMode="auto">
          <a:xfrm flipH="1">
            <a:off x="3128824" y="3000090"/>
            <a:ext cx="331258" cy="250467"/>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4" name="Line 11">
            <a:extLst>
              <a:ext uri="{FF2B5EF4-FFF2-40B4-BE49-F238E27FC236}">
                <a16:creationId xmlns:a16="http://schemas.microsoft.com/office/drawing/2014/main" id="{53B6DA51-6445-28A5-0444-148BCFF86379}"/>
              </a:ext>
            </a:extLst>
          </p:cNvPr>
          <p:cNvSpPr>
            <a:spLocks noChangeShapeType="1"/>
          </p:cNvSpPr>
          <p:nvPr/>
        </p:nvSpPr>
        <p:spPr bwMode="auto">
          <a:xfrm>
            <a:off x="1916887" y="2814259"/>
            <a:ext cx="1001869" cy="298946"/>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5" name="Oval 13">
            <a:extLst>
              <a:ext uri="{FF2B5EF4-FFF2-40B4-BE49-F238E27FC236}">
                <a16:creationId xmlns:a16="http://schemas.microsoft.com/office/drawing/2014/main" id="{F6F21983-5CF7-C8FB-9A09-824745AAAC87}"/>
              </a:ext>
            </a:extLst>
          </p:cNvPr>
          <p:cNvSpPr>
            <a:spLocks noChangeArrowheads="1"/>
          </p:cNvSpPr>
          <p:nvPr/>
        </p:nvSpPr>
        <p:spPr bwMode="auto">
          <a:xfrm>
            <a:off x="2909942" y="3006752"/>
            <a:ext cx="462557" cy="442357"/>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2</a:t>
            </a:r>
          </a:p>
        </p:txBody>
      </p:sp>
      <p:sp>
        <p:nvSpPr>
          <p:cNvPr id="16" name="Line 11">
            <a:extLst>
              <a:ext uri="{FF2B5EF4-FFF2-40B4-BE49-F238E27FC236}">
                <a16:creationId xmlns:a16="http://schemas.microsoft.com/office/drawing/2014/main" id="{17F83836-5CB8-C4FF-8D16-CFFD0653BED7}"/>
              </a:ext>
            </a:extLst>
          </p:cNvPr>
          <p:cNvSpPr>
            <a:spLocks noChangeShapeType="1"/>
          </p:cNvSpPr>
          <p:nvPr/>
        </p:nvSpPr>
        <p:spPr bwMode="auto">
          <a:xfrm flipH="1">
            <a:off x="2862197" y="3379831"/>
            <a:ext cx="129272" cy="282786"/>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7" name="Oval 13">
            <a:extLst>
              <a:ext uri="{FF2B5EF4-FFF2-40B4-BE49-F238E27FC236}">
                <a16:creationId xmlns:a16="http://schemas.microsoft.com/office/drawing/2014/main" id="{C9C716E1-ACAC-E95D-ABA5-B71B8B142078}"/>
              </a:ext>
            </a:extLst>
          </p:cNvPr>
          <p:cNvSpPr>
            <a:spLocks noChangeArrowheads="1"/>
          </p:cNvSpPr>
          <p:nvPr/>
        </p:nvSpPr>
        <p:spPr bwMode="auto">
          <a:xfrm>
            <a:off x="2514776" y="3591921"/>
            <a:ext cx="462557" cy="434277"/>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3</a:t>
            </a:r>
          </a:p>
        </p:txBody>
      </p:sp>
      <p:sp>
        <p:nvSpPr>
          <p:cNvPr id="18" name="Line 11">
            <a:extLst>
              <a:ext uri="{FF2B5EF4-FFF2-40B4-BE49-F238E27FC236}">
                <a16:creationId xmlns:a16="http://schemas.microsoft.com/office/drawing/2014/main" id="{FC17164E-930C-E374-DEB7-566ABDDB5555}"/>
              </a:ext>
            </a:extLst>
          </p:cNvPr>
          <p:cNvSpPr>
            <a:spLocks noChangeShapeType="1"/>
          </p:cNvSpPr>
          <p:nvPr/>
        </p:nvSpPr>
        <p:spPr bwMode="auto">
          <a:xfrm>
            <a:off x="1222043" y="2046698"/>
            <a:ext cx="452456" cy="670606"/>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9" name="Oval 9">
            <a:extLst>
              <a:ext uri="{FF2B5EF4-FFF2-40B4-BE49-F238E27FC236}">
                <a16:creationId xmlns:a16="http://schemas.microsoft.com/office/drawing/2014/main" id="{A9D54209-6CD7-4BD2-0112-3CDCEBE2D778}"/>
              </a:ext>
            </a:extLst>
          </p:cNvPr>
          <p:cNvSpPr>
            <a:spLocks noChangeArrowheads="1"/>
          </p:cNvSpPr>
          <p:nvPr/>
        </p:nvSpPr>
        <p:spPr bwMode="auto">
          <a:xfrm>
            <a:off x="1141246" y="2095176"/>
            <a:ext cx="462557" cy="442358"/>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1</a:t>
            </a:r>
          </a:p>
        </p:txBody>
      </p:sp>
      <p:sp>
        <p:nvSpPr>
          <p:cNvPr id="20" name="Oval 13">
            <a:extLst>
              <a:ext uri="{FF2B5EF4-FFF2-40B4-BE49-F238E27FC236}">
                <a16:creationId xmlns:a16="http://schemas.microsoft.com/office/drawing/2014/main" id="{49663197-9947-5679-33FE-EEC4C0B7E200}"/>
              </a:ext>
            </a:extLst>
          </p:cNvPr>
          <p:cNvSpPr>
            <a:spLocks noChangeArrowheads="1"/>
          </p:cNvSpPr>
          <p:nvPr/>
        </p:nvSpPr>
        <p:spPr bwMode="auto">
          <a:xfrm>
            <a:off x="1496748" y="2549653"/>
            <a:ext cx="462557" cy="442357"/>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5</a:t>
            </a:r>
          </a:p>
        </p:txBody>
      </p:sp>
      <p:sp>
        <p:nvSpPr>
          <p:cNvPr id="21" name="Line 14">
            <a:extLst>
              <a:ext uri="{FF2B5EF4-FFF2-40B4-BE49-F238E27FC236}">
                <a16:creationId xmlns:a16="http://schemas.microsoft.com/office/drawing/2014/main" id="{D85F9E02-921F-6FEA-A8D8-0D0518CBFB97}"/>
              </a:ext>
            </a:extLst>
          </p:cNvPr>
          <p:cNvSpPr>
            <a:spLocks noChangeShapeType="1"/>
          </p:cNvSpPr>
          <p:nvPr/>
        </p:nvSpPr>
        <p:spPr bwMode="auto">
          <a:xfrm flipH="1" flipV="1">
            <a:off x="2054240" y="3525263"/>
            <a:ext cx="500935" cy="185831"/>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22" name="Oval 13">
            <a:extLst>
              <a:ext uri="{FF2B5EF4-FFF2-40B4-BE49-F238E27FC236}">
                <a16:creationId xmlns:a16="http://schemas.microsoft.com/office/drawing/2014/main" id="{857572CF-19BA-650B-A8CA-007EFF48E974}"/>
              </a:ext>
            </a:extLst>
          </p:cNvPr>
          <p:cNvSpPr>
            <a:spLocks noChangeArrowheads="1"/>
          </p:cNvSpPr>
          <p:nvPr/>
        </p:nvSpPr>
        <p:spPr bwMode="auto">
          <a:xfrm>
            <a:off x="1634101" y="3179861"/>
            <a:ext cx="462557" cy="442357"/>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4</a:t>
            </a:r>
          </a:p>
        </p:txBody>
      </p:sp>
      <p:sp>
        <p:nvSpPr>
          <p:cNvPr id="23" name="Line 14">
            <a:extLst>
              <a:ext uri="{FF2B5EF4-FFF2-40B4-BE49-F238E27FC236}">
                <a16:creationId xmlns:a16="http://schemas.microsoft.com/office/drawing/2014/main" id="{978DD8AE-A5C1-2749-6DB1-3BEE85D206AF}"/>
              </a:ext>
            </a:extLst>
          </p:cNvPr>
          <p:cNvSpPr>
            <a:spLocks noChangeShapeType="1"/>
          </p:cNvSpPr>
          <p:nvPr/>
        </p:nvSpPr>
        <p:spPr bwMode="auto">
          <a:xfrm flipH="1" flipV="1">
            <a:off x="1795693" y="2983931"/>
            <a:ext cx="48478" cy="177751"/>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24" name="Line 14">
            <a:extLst>
              <a:ext uri="{FF2B5EF4-FFF2-40B4-BE49-F238E27FC236}">
                <a16:creationId xmlns:a16="http://schemas.microsoft.com/office/drawing/2014/main" id="{717FCFAA-013B-3CBD-E5E3-543401F2B31C}"/>
              </a:ext>
            </a:extLst>
          </p:cNvPr>
          <p:cNvSpPr>
            <a:spLocks noChangeShapeType="1"/>
          </p:cNvSpPr>
          <p:nvPr/>
        </p:nvSpPr>
        <p:spPr bwMode="auto">
          <a:xfrm flipH="1">
            <a:off x="1973444" y="3880765"/>
            <a:ext cx="549412" cy="258547"/>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grpSp>
        <p:nvGrpSpPr>
          <p:cNvPr id="25" name="Group 24">
            <a:extLst>
              <a:ext uri="{FF2B5EF4-FFF2-40B4-BE49-F238E27FC236}">
                <a16:creationId xmlns:a16="http://schemas.microsoft.com/office/drawing/2014/main" id="{7F6D3998-12AA-515D-4E98-05C808C28EC7}"/>
              </a:ext>
            </a:extLst>
          </p:cNvPr>
          <p:cNvGrpSpPr/>
          <p:nvPr/>
        </p:nvGrpSpPr>
        <p:grpSpPr>
          <a:xfrm>
            <a:off x="4457857" y="1717745"/>
            <a:ext cx="3037879" cy="3893817"/>
            <a:chOff x="3070177" y="1151166"/>
            <a:chExt cx="2387563" cy="3060271"/>
          </a:xfrm>
        </p:grpSpPr>
        <p:sp>
          <p:nvSpPr>
            <p:cNvPr id="26" name="Rectangle 7">
              <a:extLst>
                <a:ext uri="{FF2B5EF4-FFF2-40B4-BE49-F238E27FC236}">
                  <a16:creationId xmlns:a16="http://schemas.microsoft.com/office/drawing/2014/main" id="{2BFBFD5B-7CF3-D554-5DF3-13B1CA5DFCFC}"/>
                </a:ext>
              </a:extLst>
            </p:cNvPr>
            <p:cNvSpPr>
              <a:spLocks noChangeArrowheads="1"/>
            </p:cNvSpPr>
            <p:nvPr/>
          </p:nvSpPr>
          <p:spPr bwMode="auto">
            <a:xfrm>
              <a:off x="3206750" y="1295400"/>
              <a:ext cx="1033463" cy="958850"/>
            </a:xfrm>
            <a:prstGeom prst="rect">
              <a:avLst/>
            </a:prstGeom>
            <a:solidFill>
              <a:srgbClr val="CECECE"/>
            </a:solidFill>
            <a:ln w="12700">
              <a:noFill/>
              <a:miter lim="800000"/>
              <a:headEnd/>
              <a:tailEnd/>
            </a:ln>
            <a:effectLst/>
          </p:spPr>
          <p:txBody>
            <a:bodyPr wrap="none" anchor="ctr">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ACF9266A-33C0-331C-71FE-E953931F921A}"/>
                </a:ext>
              </a:extLst>
            </p:cNvPr>
            <p:cNvSpPr txBox="1"/>
            <p:nvPr/>
          </p:nvSpPr>
          <p:spPr>
            <a:xfrm>
              <a:off x="3165822" y="3485763"/>
              <a:ext cx="2291918" cy="725674"/>
            </a:xfrm>
            <a:prstGeom prst="rect">
              <a:avLst/>
            </a:prstGeom>
            <a:noFill/>
          </p:spPr>
          <p:txBody>
            <a:bodyPr wrap="none" rtlCol="0">
              <a:spAutoFit/>
            </a:bodyPr>
            <a:lstStyle/>
            <a:p>
              <a:r>
                <a:rPr lang="en-US" sz="1800" b="1" dirty="0">
                  <a:solidFill>
                    <a:srgbClr val="0B4B8E"/>
                  </a:solidFill>
                  <a:latin typeface="Arial" panose="020B0604020202020204" pitchFamily="34" charset="0"/>
                  <a:cs typeface="Arial" panose="020B0604020202020204" pitchFamily="34" charset="0"/>
                </a:rPr>
                <a:t>Focus on top.</a:t>
              </a:r>
              <a:br>
                <a:rPr lang="en-US" sz="1800" b="1" dirty="0">
                  <a:solidFill>
                    <a:srgbClr val="0B4B8E"/>
                  </a:solidFill>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Sort gates on </a:t>
              </a:r>
              <a:r>
                <a:rPr lang="en-US" sz="1800" b="1" dirty="0">
                  <a:solidFill>
                    <a:srgbClr val="0B4B8E"/>
                  </a:solidFill>
                  <a:latin typeface="Arial" panose="020B0604020202020204" pitchFamily="34" charset="0"/>
                  <a:cs typeface="Arial" panose="020B0604020202020204" pitchFamily="34" charset="0"/>
                </a:rPr>
                <a:t>Y</a:t>
              </a:r>
            </a:p>
            <a:p>
              <a:r>
                <a:rPr lang="en-US" sz="1800" dirty="0">
                  <a:latin typeface="Arial" panose="020B0604020202020204" pitchFamily="34" charset="0"/>
                  <a:cs typeface="Arial" panose="020B0604020202020204" pitchFamily="34" charset="0"/>
                </a:rPr>
                <a:t>Assign gates 1,5 to region.</a:t>
              </a:r>
            </a:p>
          </p:txBody>
        </p:sp>
        <p:cxnSp>
          <p:nvCxnSpPr>
            <p:cNvPr id="28" name="Straight Connector 27">
              <a:extLst>
                <a:ext uri="{FF2B5EF4-FFF2-40B4-BE49-F238E27FC236}">
                  <a16:creationId xmlns:a16="http://schemas.microsoft.com/office/drawing/2014/main" id="{DDA9A862-DBBB-1C93-F47E-619B04492BF5}"/>
                </a:ext>
              </a:extLst>
            </p:cNvPr>
            <p:cNvCxnSpPr/>
            <p:nvPr/>
          </p:nvCxnSpPr>
          <p:spPr bwMode="auto">
            <a:xfrm>
              <a:off x="4248944" y="1277938"/>
              <a:ext cx="0" cy="2044700"/>
            </a:xfrm>
            <a:prstGeom prst="line">
              <a:avLst/>
            </a:prstGeom>
            <a:solidFill>
              <a:schemeClr val="accent1"/>
            </a:solidFill>
            <a:ln w="76200" cap="flat" cmpd="sng" algn="ctr">
              <a:solidFill>
                <a:srgbClr val="3366FF"/>
              </a:solidFill>
              <a:prstDash val="solid"/>
              <a:round/>
              <a:headEnd type="none" w="med" len="med"/>
              <a:tailEnd type="none" w="med" len="med"/>
            </a:ln>
            <a:effectLst/>
          </p:spPr>
        </p:cxnSp>
        <p:sp>
          <p:nvSpPr>
            <p:cNvPr id="29" name="Rectangle 8">
              <a:extLst>
                <a:ext uri="{FF2B5EF4-FFF2-40B4-BE49-F238E27FC236}">
                  <a16:creationId xmlns:a16="http://schemas.microsoft.com/office/drawing/2014/main" id="{73B92E76-CDE1-F4E8-B693-549EF03152D9}"/>
                </a:ext>
              </a:extLst>
            </p:cNvPr>
            <p:cNvSpPr>
              <a:spLocks noChangeArrowheads="1"/>
            </p:cNvSpPr>
            <p:nvPr/>
          </p:nvSpPr>
          <p:spPr bwMode="auto">
            <a:xfrm>
              <a:off x="3192463" y="1277938"/>
              <a:ext cx="2087562"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63030898-D2F3-D7D8-9E09-62FD3DDF7233}"/>
                </a:ext>
              </a:extLst>
            </p:cNvPr>
            <p:cNvSpPr/>
            <p:nvPr/>
          </p:nvSpPr>
          <p:spPr bwMode="auto">
            <a:xfrm>
              <a:off x="3070177" y="115116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a</a:t>
              </a:r>
            </a:p>
          </p:txBody>
        </p:sp>
        <p:sp>
          <p:nvSpPr>
            <p:cNvPr id="31" name="Rectangle 30">
              <a:extLst>
                <a:ext uri="{FF2B5EF4-FFF2-40B4-BE49-F238E27FC236}">
                  <a16:creationId xmlns:a16="http://schemas.microsoft.com/office/drawing/2014/main" id="{257BD9FF-FDF2-DE9F-19C7-E0591CB795B5}"/>
                </a:ext>
              </a:extLst>
            </p:cNvPr>
            <p:cNvSpPr/>
            <p:nvPr/>
          </p:nvSpPr>
          <p:spPr bwMode="auto">
            <a:xfrm>
              <a:off x="3648027" y="311966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32" name="Rectangle 31">
              <a:extLst>
                <a:ext uri="{FF2B5EF4-FFF2-40B4-BE49-F238E27FC236}">
                  <a16:creationId xmlns:a16="http://schemas.microsoft.com/office/drawing/2014/main" id="{C0539CAC-14FE-FE54-5C96-BE12947BC07D}"/>
                </a:ext>
              </a:extLst>
            </p:cNvPr>
            <p:cNvSpPr/>
            <p:nvPr/>
          </p:nvSpPr>
          <p:spPr bwMode="auto">
            <a:xfrm>
              <a:off x="5133927" y="20338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b</a:t>
              </a:r>
            </a:p>
          </p:txBody>
        </p:sp>
        <p:sp>
          <p:nvSpPr>
            <p:cNvPr id="33" name="Line 11">
              <a:extLst>
                <a:ext uri="{FF2B5EF4-FFF2-40B4-BE49-F238E27FC236}">
                  <a16:creationId xmlns:a16="http://schemas.microsoft.com/office/drawing/2014/main" id="{1F7A672A-E95E-13C7-FF09-40EDF67CA07F}"/>
                </a:ext>
              </a:extLst>
            </p:cNvPr>
            <p:cNvSpPr>
              <a:spLocks noChangeShapeType="1"/>
            </p:cNvSpPr>
            <p:nvPr/>
          </p:nvSpPr>
          <p:spPr bwMode="auto">
            <a:xfrm>
              <a:off x="3651251" y="1657350"/>
              <a:ext cx="1111249" cy="6032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34" name="Line 11">
              <a:extLst>
                <a:ext uri="{FF2B5EF4-FFF2-40B4-BE49-F238E27FC236}">
                  <a16:creationId xmlns:a16="http://schemas.microsoft.com/office/drawing/2014/main" id="{0A5070A0-FA45-68A2-FCF9-04C7C28BFB85}"/>
                </a:ext>
              </a:extLst>
            </p:cNvPr>
            <p:cNvSpPr>
              <a:spLocks noChangeShapeType="1"/>
            </p:cNvSpPr>
            <p:nvPr/>
          </p:nvSpPr>
          <p:spPr bwMode="auto">
            <a:xfrm flipH="1">
              <a:off x="4870449" y="2222500"/>
              <a:ext cx="260346" cy="1968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35" name="Line 11">
              <a:extLst>
                <a:ext uri="{FF2B5EF4-FFF2-40B4-BE49-F238E27FC236}">
                  <a16:creationId xmlns:a16="http://schemas.microsoft.com/office/drawing/2014/main" id="{906F709A-EDC7-B4CF-4392-3F8DF1C31342}"/>
                </a:ext>
              </a:extLst>
            </p:cNvPr>
            <p:cNvSpPr>
              <a:spLocks noChangeShapeType="1"/>
            </p:cNvSpPr>
            <p:nvPr/>
          </p:nvSpPr>
          <p:spPr bwMode="auto">
            <a:xfrm>
              <a:off x="3917950" y="2076450"/>
              <a:ext cx="787400" cy="234951"/>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36" name="Oval 13">
              <a:extLst>
                <a:ext uri="{FF2B5EF4-FFF2-40B4-BE49-F238E27FC236}">
                  <a16:creationId xmlns:a16="http://schemas.microsoft.com/office/drawing/2014/main" id="{6F086E3E-7146-BB9F-CC80-6516D6344C3F}"/>
                </a:ext>
              </a:extLst>
            </p:cNvPr>
            <p:cNvSpPr>
              <a:spLocks noChangeArrowheads="1"/>
            </p:cNvSpPr>
            <p:nvPr/>
          </p:nvSpPr>
          <p:spPr bwMode="auto">
            <a:xfrm>
              <a:off x="4698423" y="2227736"/>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2</a:t>
              </a:r>
            </a:p>
          </p:txBody>
        </p:sp>
        <p:sp>
          <p:nvSpPr>
            <p:cNvPr id="37" name="Line 11">
              <a:extLst>
                <a:ext uri="{FF2B5EF4-FFF2-40B4-BE49-F238E27FC236}">
                  <a16:creationId xmlns:a16="http://schemas.microsoft.com/office/drawing/2014/main" id="{3DCF042A-A44F-AAD0-EC9A-ACFE1ABBE596}"/>
                </a:ext>
              </a:extLst>
            </p:cNvPr>
            <p:cNvSpPr>
              <a:spLocks noChangeShapeType="1"/>
            </p:cNvSpPr>
            <p:nvPr/>
          </p:nvSpPr>
          <p:spPr bwMode="auto">
            <a:xfrm flipH="1">
              <a:off x="4660899" y="2520950"/>
              <a:ext cx="101599" cy="2222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38" name="Oval 13">
              <a:extLst>
                <a:ext uri="{FF2B5EF4-FFF2-40B4-BE49-F238E27FC236}">
                  <a16:creationId xmlns:a16="http://schemas.microsoft.com/office/drawing/2014/main" id="{DD003AB5-9A9D-4B9F-37CC-6CBDE8175C69}"/>
                </a:ext>
              </a:extLst>
            </p:cNvPr>
            <p:cNvSpPr>
              <a:spLocks noChangeArrowheads="1"/>
            </p:cNvSpPr>
            <p:nvPr/>
          </p:nvSpPr>
          <p:spPr bwMode="auto">
            <a:xfrm>
              <a:off x="4387850" y="2687638"/>
              <a:ext cx="363538" cy="34131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3</a:t>
              </a:r>
            </a:p>
          </p:txBody>
        </p:sp>
        <p:sp>
          <p:nvSpPr>
            <p:cNvPr id="39" name="Line 11">
              <a:extLst>
                <a:ext uri="{FF2B5EF4-FFF2-40B4-BE49-F238E27FC236}">
                  <a16:creationId xmlns:a16="http://schemas.microsoft.com/office/drawing/2014/main" id="{C4AED884-7EF7-FC43-1B95-C46561343CE7}"/>
                </a:ext>
              </a:extLst>
            </p:cNvPr>
            <p:cNvSpPr>
              <a:spLocks noChangeShapeType="1"/>
            </p:cNvSpPr>
            <p:nvPr/>
          </p:nvSpPr>
          <p:spPr bwMode="auto">
            <a:xfrm>
              <a:off x="3371851" y="1473200"/>
              <a:ext cx="355599" cy="5270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40" name="Oval 9">
              <a:extLst>
                <a:ext uri="{FF2B5EF4-FFF2-40B4-BE49-F238E27FC236}">
                  <a16:creationId xmlns:a16="http://schemas.microsoft.com/office/drawing/2014/main" id="{E9CF9368-60CF-DB51-FB3E-71E2294E01CD}"/>
                </a:ext>
              </a:extLst>
            </p:cNvPr>
            <p:cNvSpPr>
              <a:spLocks noChangeArrowheads="1"/>
            </p:cNvSpPr>
            <p:nvPr/>
          </p:nvSpPr>
          <p:spPr bwMode="auto">
            <a:xfrm>
              <a:off x="3308350" y="1511300"/>
              <a:ext cx="363538" cy="347663"/>
            </a:xfrm>
            <a:prstGeom prst="ellipse">
              <a:avLst/>
            </a:prstGeom>
            <a:solidFill>
              <a:srgbClr val="CCFFCC"/>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1</a:t>
              </a:r>
            </a:p>
          </p:txBody>
        </p:sp>
        <p:sp>
          <p:nvSpPr>
            <p:cNvPr id="41" name="Oval 13">
              <a:extLst>
                <a:ext uri="{FF2B5EF4-FFF2-40B4-BE49-F238E27FC236}">
                  <a16:creationId xmlns:a16="http://schemas.microsoft.com/office/drawing/2014/main" id="{3051BAD2-B189-D93C-DA2C-0E4C60583D30}"/>
                </a:ext>
              </a:extLst>
            </p:cNvPr>
            <p:cNvSpPr>
              <a:spLocks noChangeArrowheads="1"/>
            </p:cNvSpPr>
            <p:nvPr/>
          </p:nvSpPr>
          <p:spPr bwMode="auto">
            <a:xfrm>
              <a:off x="3587750" y="1868488"/>
              <a:ext cx="363538" cy="347662"/>
            </a:xfrm>
            <a:prstGeom prst="ellipse">
              <a:avLst/>
            </a:prstGeom>
            <a:solidFill>
              <a:srgbClr val="CCFFCC"/>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5</a:t>
              </a:r>
            </a:p>
          </p:txBody>
        </p:sp>
        <p:sp>
          <p:nvSpPr>
            <p:cNvPr id="42" name="Line 14">
              <a:extLst>
                <a:ext uri="{FF2B5EF4-FFF2-40B4-BE49-F238E27FC236}">
                  <a16:creationId xmlns:a16="http://schemas.microsoft.com/office/drawing/2014/main" id="{A1B4D230-B6BE-E400-9DB4-53BF0C39E500}"/>
                </a:ext>
              </a:extLst>
            </p:cNvPr>
            <p:cNvSpPr>
              <a:spLocks noChangeShapeType="1"/>
            </p:cNvSpPr>
            <p:nvPr/>
          </p:nvSpPr>
          <p:spPr bwMode="auto">
            <a:xfrm flipH="1" flipV="1">
              <a:off x="4025900" y="2635250"/>
              <a:ext cx="393700" cy="1460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43" name="Oval 13">
              <a:extLst>
                <a:ext uri="{FF2B5EF4-FFF2-40B4-BE49-F238E27FC236}">
                  <a16:creationId xmlns:a16="http://schemas.microsoft.com/office/drawing/2014/main" id="{650B5A42-1B33-4444-2726-3D732A2167E7}"/>
                </a:ext>
              </a:extLst>
            </p:cNvPr>
            <p:cNvSpPr>
              <a:spLocks noChangeArrowheads="1"/>
            </p:cNvSpPr>
            <p:nvPr/>
          </p:nvSpPr>
          <p:spPr bwMode="auto">
            <a:xfrm>
              <a:off x="3695700" y="2363788"/>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4</a:t>
              </a:r>
            </a:p>
          </p:txBody>
        </p:sp>
        <p:sp>
          <p:nvSpPr>
            <p:cNvPr id="44" name="Line 14">
              <a:extLst>
                <a:ext uri="{FF2B5EF4-FFF2-40B4-BE49-F238E27FC236}">
                  <a16:creationId xmlns:a16="http://schemas.microsoft.com/office/drawing/2014/main" id="{2BA67DFF-82A9-25F5-3842-3B23691689CE}"/>
                </a:ext>
              </a:extLst>
            </p:cNvPr>
            <p:cNvSpPr>
              <a:spLocks noChangeShapeType="1"/>
            </p:cNvSpPr>
            <p:nvPr/>
          </p:nvSpPr>
          <p:spPr bwMode="auto">
            <a:xfrm flipH="1" flipV="1">
              <a:off x="3822700" y="2209800"/>
              <a:ext cx="38100" cy="1397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45" name="Line 14">
              <a:extLst>
                <a:ext uri="{FF2B5EF4-FFF2-40B4-BE49-F238E27FC236}">
                  <a16:creationId xmlns:a16="http://schemas.microsoft.com/office/drawing/2014/main" id="{D3500605-0C32-0E94-CC19-72240D188ABA}"/>
                </a:ext>
              </a:extLst>
            </p:cNvPr>
            <p:cNvSpPr>
              <a:spLocks noChangeShapeType="1"/>
            </p:cNvSpPr>
            <p:nvPr/>
          </p:nvSpPr>
          <p:spPr bwMode="auto">
            <a:xfrm flipH="1">
              <a:off x="3962400" y="2914650"/>
              <a:ext cx="431800" cy="2032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cxnSp>
          <p:nvCxnSpPr>
            <p:cNvPr id="46" name="Straight Connector 45">
              <a:extLst>
                <a:ext uri="{FF2B5EF4-FFF2-40B4-BE49-F238E27FC236}">
                  <a16:creationId xmlns:a16="http://schemas.microsoft.com/office/drawing/2014/main" id="{E8661F27-A7E3-28DE-FD5C-A3A1C4E6D662}"/>
                </a:ext>
              </a:extLst>
            </p:cNvPr>
            <p:cNvCxnSpPr/>
            <p:nvPr/>
          </p:nvCxnSpPr>
          <p:spPr bwMode="auto">
            <a:xfrm>
              <a:off x="3160713" y="2224088"/>
              <a:ext cx="1062037" cy="4762"/>
            </a:xfrm>
            <a:prstGeom prst="line">
              <a:avLst/>
            </a:prstGeom>
            <a:solidFill>
              <a:schemeClr val="accent1"/>
            </a:solidFill>
            <a:ln w="76200" cap="flat" cmpd="sng" algn="ctr">
              <a:solidFill>
                <a:srgbClr val="3366FF"/>
              </a:solidFill>
              <a:prstDash val="solid"/>
              <a:round/>
              <a:headEnd type="none" w="med" len="med"/>
              <a:tailEnd type="none" w="med" len="med"/>
            </a:ln>
            <a:effectLst/>
          </p:spPr>
        </p:cxnSp>
      </p:grpSp>
      <p:grpSp>
        <p:nvGrpSpPr>
          <p:cNvPr id="47" name="Group 46">
            <a:extLst>
              <a:ext uri="{FF2B5EF4-FFF2-40B4-BE49-F238E27FC236}">
                <a16:creationId xmlns:a16="http://schemas.microsoft.com/office/drawing/2014/main" id="{A4945212-A8BA-88A8-FAE6-8CBA4BA2CD2B}"/>
              </a:ext>
            </a:extLst>
          </p:cNvPr>
          <p:cNvGrpSpPr/>
          <p:nvPr/>
        </p:nvGrpSpPr>
        <p:grpSpPr>
          <a:xfrm>
            <a:off x="8336061" y="1741984"/>
            <a:ext cx="3025868" cy="3315581"/>
            <a:chOff x="6118177" y="1170216"/>
            <a:chExt cx="2378123" cy="2605817"/>
          </a:xfrm>
        </p:grpSpPr>
        <p:sp>
          <p:nvSpPr>
            <p:cNvPr id="48" name="Rectangle 7">
              <a:extLst>
                <a:ext uri="{FF2B5EF4-FFF2-40B4-BE49-F238E27FC236}">
                  <a16:creationId xmlns:a16="http://schemas.microsoft.com/office/drawing/2014/main" id="{C4C4984D-70BA-C400-2436-71997B5D0277}"/>
                </a:ext>
              </a:extLst>
            </p:cNvPr>
            <p:cNvSpPr>
              <a:spLocks noChangeArrowheads="1"/>
            </p:cNvSpPr>
            <p:nvPr/>
          </p:nvSpPr>
          <p:spPr bwMode="auto">
            <a:xfrm>
              <a:off x="6249988" y="2306638"/>
              <a:ext cx="1063625" cy="1014412"/>
            </a:xfrm>
            <a:prstGeom prst="rect">
              <a:avLst/>
            </a:prstGeom>
            <a:solidFill>
              <a:srgbClr val="CECECE"/>
            </a:solidFill>
            <a:ln w="12700">
              <a:noFill/>
              <a:miter lim="800000"/>
              <a:headEnd/>
              <a:tailEnd/>
            </a:ln>
            <a:effectLst/>
          </p:spPr>
          <p:txBody>
            <a:bodyPr wrap="none" anchor="ctr">
              <a:prstTxWarp prst="textNoShape">
                <a:avLst/>
              </a:prstTxWarp>
            </a:bodyPr>
            <a:lstStyle/>
            <a:p>
              <a:endParaRPr lang="en-US" dirty="0">
                <a:latin typeface="Arial" panose="020B0604020202020204" pitchFamily="34" charset="0"/>
                <a:cs typeface="Arial" panose="020B0604020202020204" pitchFamily="34" charset="0"/>
              </a:endParaRPr>
            </a:p>
          </p:txBody>
        </p:sp>
        <p:cxnSp>
          <p:nvCxnSpPr>
            <p:cNvPr id="49" name="Straight Connector 48">
              <a:extLst>
                <a:ext uri="{FF2B5EF4-FFF2-40B4-BE49-F238E27FC236}">
                  <a16:creationId xmlns:a16="http://schemas.microsoft.com/office/drawing/2014/main" id="{29EBACAF-B7B4-7EBC-5AC6-8B0E9F548DFE}"/>
                </a:ext>
              </a:extLst>
            </p:cNvPr>
            <p:cNvCxnSpPr/>
            <p:nvPr/>
          </p:nvCxnSpPr>
          <p:spPr bwMode="auto">
            <a:xfrm>
              <a:off x="7296944" y="1296988"/>
              <a:ext cx="0" cy="2044700"/>
            </a:xfrm>
            <a:prstGeom prst="line">
              <a:avLst/>
            </a:prstGeom>
            <a:solidFill>
              <a:schemeClr val="accent1"/>
            </a:solidFill>
            <a:ln w="76200" cap="flat" cmpd="sng" algn="ctr">
              <a:solidFill>
                <a:srgbClr val="3366FF"/>
              </a:solidFill>
              <a:prstDash val="solid"/>
              <a:round/>
              <a:headEnd type="none" w="med" len="med"/>
              <a:tailEnd type="none" w="med" len="med"/>
            </a:ln>
            <a:effectLst/>
          </p:spPr>
        </p:cxnSp>
        <p:sp>
          <p:nvSpPr>
            <p:cNvPr id="50" name="Rectangle 8">
              <a:extLst>
                <a:ext uri="{FF2B5EF4-FFF2-40B4-BE49-F238E27FC236}">
                  <a16:creationId xmlns:a16="http://schemas.microsoft.com/office/drawing/2014/main" id="{C6C5DA59-516B-5F31-5DB0-CF7B04778BF8}"/>
                </a:ext>
              </a:extLst>
            </p:cNvPr>
            <p:cNvSpPr>
              <a:spLocks noChangeArrowheads="1"/>
            </p:cNvSpPr>
            <p:nvPr/>
          </p:nvSpPr>
          <p:spPr bwMode="auto">
            <a:xfrm>
              <a:off x="6240463" y="1296988"/>
              <a:ext cx="2087562"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1" name="Rectangle 50">
              <a:extLst>
                <a:ext uri="{FF2B5EF4-FFF2-40B4-BE49-F238E27FC236}">
                  <a16:creationId xmlns:a16="http://schemas.microsoft.com/office/drawing/2014/main" id="{58E28AC5-260B-D814-78AA-A7EC585421FB}"/>
                </a:ext>
              </a:extLst>
            </p:cNvPr>
            <p:cNvSpPr/>
            <p:nvPr/>
          </p:nvSpPr>
          <p:spPr bwMode="auto">
            <a:xfrm>
              <a:off x="6118177" y="11702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a</a:t>
              </a:r>
            </a:p>
          </p:txBody>
        </p:sp>
        <p:sp>
          <p:nvSpPr>
            <p:cNvPr id="52" name="Rectangle 51">
              <a:extLst>
                <a:ext uri="{FF2B5EF4-FFF2-40B4-BE49-F238E27FC236}">
                  <a16:creationId xmlns:a16="http://schemas.microsoft.com/office/drawing/2014/main" id="{27E8B8AB-4123-D28D-DDD4-9171C4143727}"/>
                </a:ext>
              </a:extLst>
            </p:cNvPr>
            <p:cNvSpPr/>
            <p:nvPr/>
          </p:nvSpPr>
          <p:spPr bwMode="auto">
            <a:xfrm>
              <a:off x="6696027" y="31387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53" name="Oval 13">
              <a:extLst>
                <a:ext uri="{FF2B5EF4-FFF2-40B4-BE49-F238E27FC236}">
                  <a16:creationId xmlns:a16="http://schemas.microsoft.com/office/drawing/2014/main" id="{C26B050D-B67C-85CC-8090-019981B0EB4A}"/>
                </a:ext>
              </a:extLst>
            </p:cNvPr>
            <p:cNvSpPr>
              <a:spLocks noChangeArrowheads="1"/>
            </p:cNvSpPr>
            <p:nvPr/>
          </p:nvSpPr>
          <p:spPr bwMode="auto">
            <a:xfrm>
              <a:off x="7473950" y="2713038"/>
              <a:ext cx="363538" cy="347662"/>
            </a:xfrm>
            <a:prstGeom prst="ellipse">
              <a:avLst/>
            </a:prstGeom>
            <a:solidFill>
              <a:schemeClr val="bg1"/>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3</a:t>
              </a:r>
            </a:p>
          </p:txBody>
        </p:sp>
        <p:sp>
          <p:nvSpPr>
            <p:cNvPr id="54" name="Oval 9">
              <a:extLst>
                <a:ext uri="{FF2B5EF4-FFF2-40B4-BE49-F238E27FC236}">
                  <a16:creationId xmlns:a16="http://schemas.microsoft.com/office/drawing/2014/main" id="{DE66444F-2EAA-F771-E2DD-EDA3C72EEB1D}"/>
                </a:ext>
              </a:extLst>
            </p:cNvPr>
            <p:cNvSpPr>
              <a:spLocks noChangeArrowheads="1"/>
            </p:cNvSpPr>
            <p:nvPr/>
          </p:nvSpPr>
          <p:spPr bwMode="auto">
            <a:xfrm>
              <a:off x="6318250" y="1504950"/>
              <a:ext cx="363538" cy="347663"/>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1</a:t>
              </a:r>
            </a:p>
          </p:txBody>
        </p:sp>
        <p:sp>
          <p:nvSpPr>
            <p:cNvPr id="55" name="Oval 13">
              <a:extLst>
                <a:ext uri="{FF2B5EF4-FFF2-40B4-BE49-F238E27FC236}">
                  <a16:creationId xmlns:a16="http://schemas.microsoft.com/office/drawing/2014/main" id="{B1E99504-FB33-989A-DE84-E257E2632915}"/>
                </a:ext>
              </a:extLst>
            </p:cNvPr>
            <p:cNvSpPr>
              <a:spLocks noChangeArrowheads="1"/>
            </p:cNvSpPr>
            <p:nvPr/>
          </p:nvSpPr>
          <p:spPr bwMode="auto">
            <a:xfrm>
              <a:off x="6667500" y="1912938"/>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5</a:t>
              </a:r>
            </a:p>
          </p:txBody>
        </p:sp>
        <p:sp>
          <p:nvSpPr>
            <p:cNvPr id="56" name="Oval 13">
              <a:extLst>
                <a:ext uri="{FF2B5EF4-FFF2-40B4-BE49-F238E27FC236}">
                  <a16:creationId xmlns:a16="http://schemas.microsoft.com/office/drawing/2014/main" id="{75E1F41E-FF3C-490E-BB07-F04A62C03FB2}"/>
                </a:ext>
              </a:extLst>
            </p:cNvPr>
            <p:cNvSpPr>
              <a:spLocks noChangeArrowheads="1"/>
            </p:cNvSpPr>
            <p:nvPr/>
          </p:nvSpPr>
          <p:spPr bwMode="auto">
            <a:xfrm>
              <a:off x="6654800" y="2414588"/>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4</a:t>
              </a:r>
            </a:p>
          </p:txBody>
        </p:sp>
        <p:sp>
          <p:nvSpPr>
            <p:cNvPr id="57" name="Rectangle 56">
              <a:extLst>
                <a:ext uri="{FF2B5EF4-FFF2-40B4-BE49-F238E27FC236}">
                  <a16:creationId xmlns:a16="http://schemas.microsoft.com/office/drawing/2014/main" id="{42092FB8-7AEA-A420-D877-AAE124641274}"/>
                </a:ext>
              </a:extLst>
            </p:cNvPr>
            <p:cNvSpPr/>
            <p:nvPr/>
          </p:nvSpPr>
          <p:spPr bwMode="auto">
            <a:xfrm>
              <a:off x="8181927" y="205286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b</a:t>
              </a:r>
            </a:p>
          </p:txBody>
        </p:sp>
        <p:sp>
          <p:nvSpPr>
            <p:cNvPr id="58" name="TextBox 57">
              <a:extLst>
                <a:ext uri="{FF2B5EF4-FFF2-40B4-BE49-F238E27FC236}">
                  <a16:creationId xmlns:a16="http://schemas.microsoft.com/office/drawing/2014/main" id="{C92DB278-D67B-D9BB-EABC-196C7A415AEE}"/>
                </a:ext>
              </a:extLst>
            </p:cNvPr>
            <p:cNvSpPr txBox="1"/>
            <p:nvPr/>
          </p:nvSpPr>
          <p:spPr>
            <a:xfrm>
              <a:off x="7391400" y="1257300"/>
              <a:ext cx="719626" cy="290269"/>
            </a:xfrm>
            <a:prstGeom prst="rect">
              <a:avLst/>
            </a:prstGeom>
            <a:noFill/>
          </p:spPr>
          <p:txBody>
            <a:bodyPr wrap="none" rtlCol="0">
              <a:spAutoFit/>
            </a:bodyPr>
            <a:lstStyle/>
            <a:p>
              <a:r>
                <a:rPr lang="en-US" sz="1800" b="1" dirty="0">
                  <a:solidFill>
                    <a:schemeClr val="tx1">
                      <a:lumMod val="50000"/>
                      <a:lumOff val="50000"/>
                    </a:schemeClr>
                  </a:solidFill>
                  <a:latin typeface="Arial" panose="020B0604020202020204" pitchFamily="34" charset="0"/>
                  <a:cs typeface="Arial" panose="020B0604020202020204" pitchFamily="34" charset="0"/>
                </a:rPr>
                <a:t>placed</a:t>
              </a:r>
            </a:p>
          </p:txBody>
        </p:sp>
        <p:sp>
          <p:nvSpPr>
            <p:cNvPr id="59" name="Oval 13">
              <a:extLst>
                <a:ext uri="{FF2B5EF4-FFF2-40B4-BE49-F238E27FC236}">
                  <a16:creationId xmlns:a16="http://schemas.microsoft.com/office/drawing/2014/main" id="{1127DE00-3985-6029-848F-5F28AD68674F}"/>
                </a:ext>
              </a:extLst>
            </p:cNvPr>
            <p:cNvSpPr>
              <a:spLocks noChangeArrowheads="1"/>
            </p:cNvSpPr>
            <p:nvPr/>
          </p:nvSpPr>
          <p:spPr bwMode="auto">
            <a:xfrm>
              <a:off x="7765473" y="2259486"/>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2</a:t>
              </a:r>
            </a:p>
          </p:txBody>
        </p:sp>
        <p:cxnSp>
          <p:nvCxnSpPr>
            <p:cNvPr id="60" name="Straight Connector 59">
              <a:extLst>
                <a:ext uri="{FF2B5EF4-FFF2-40B4-BE49-F238E27FC236}">
                  <a16:creationId xmlns:a16="http://schemas.microsoft.com/office/drawing/2014/main" id="{0CC146D3-709D-1061-26D8-373E8359DB10}"/>
                </a:ext>
              </a:extLst>
            </p:cNvPr>
            <p:cNvCxnSpPr/>
            <p:nvPr/>
          </p:nvCxnSpPr>
          <p:spPr bwMode="auto">
            <a:xfrm>
              <a:off x="6253163" y="2274888"/>
              <a:ext cx="1062037" cy="4762"/>
            </a:xfrm>
            <a:prstGeom prst="line">
              <a:avLst/>
            </a:prstGeom>
            <a:solidFill>
              <a:schemeClr val="accent1"/>
            </a:solidFill>
            <a:ln w="76200" cap="flat" cmpd="sng" algn="ctr">
              <a:solidFill>
                <a:srgbClr val="3366FF"/>
              </a:solidFill>
              <a:prstDash val="solid"/>
              <a:round/>
              <a:headEnd type="none" w="med" len="med"/>
              <a:tailEnd type="none" w="med" len="med"/>
            </a:ln>
            <a:effectLst/>
          </p:spPr>
        </p:cxnSp>
        <p:sp>
          <p:nvSpPr>
            <p:cNvPr id="61" name="Rectangle 60">
              <a:extLst>
                <a:ext uri="{FF2B5EF4-FFF2-40B4-BE49-F238E27FC236}">
                  <a16:creationId xmlns:a16="http://schemas.microsoft.com/office/drawing/2014/main" id="{4A0C2BCD-7895-FF43-6463-672B86444BB9}"/>
                </a:ext>
              </a:extLst>
            </p:cNvPr>
            <p:cNvSpPr/>
            <p:nvPr/>
          </p:nvSpPr>
          <p:spPr bwMode="auto">
            <a:xfrm>
              <a:off x="6721427" y="216716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4</a:t>
              </a:r>
            </a:p>
          </p:txBody>
        </p:sp>
        <p:sp>
          <p:nvSpPr>
            <p:cNvPr id="62" name="Rectangle 61">
              <a:extLst>
                <a:ext uri="{FF2B5EF4-FFF2-40B4-BE49-F238E27FC236}">
                  <a16:creationId xmlns:a16="http://schemas.microsoft.com/office/drawing/2014/main" id="{2091B8D2-3B97-FD6E-8869-84D333F2BE02}"/>
                </a:ext>
              </a:extLst>
            </p:cNvPr>
            <p:cNvSpPr/>
            <p:nvPr/>
          </p:nvSpPr>
          <p:spPr bwMode="auto">
            <a:xfrm>
              <a:off x="7092949" y="2167166"/>
              <a:ext cx="414497" cy="246700"/>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0" tIns="45720" rIns="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400" dirty="0">
                  <a:solidFill>
                    <a:schemeClr val="bg1"/>
                  </a:solidFill>
                  <a:latin typeface="Arial" panose="020B0604020202020204" pitchFamily="34" charset="0"/>
                  <a:cs typeface="Arial" panose="020B0604020202020204" pitchFamily="34" charset="0"/>
                </a:rPr>
                <a:t>2,3</a:t>
              </a:r>
              <a:endPar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id="{AB85B8EF-59E9-9480-1AE0-C773D67E5F30}"/>
                </a:ext>
              </a:extLst>
            </p:cNvPr>
            <p:cNvSpPr txBox="1"/>
            <p:nvPr/>
          </p:nvSpPr>
          <p:spPr>
            <a:xfrm>
              <a:off x="6169372" y="3485764"/>
              <a:ext cx="2261682" cy="290269"/>
            </a:xfrm>
            <a:prstGeom prst="rect">
              <a:avLst/>
            </a:prstGeom>
            <a:noFill/>
          </p:spPr>
          <p:txBody>
            <a:bodyPr wrap="none" rtlCol="0">
              <a:spAutoFit/>
            </a:bodyPr>
            <a:lstStyle/>
            <a:p>
              <a:r>
                <a:rPr lang="en-US" sz="1800" b="1" dirty="0">
                  <a:solidFill>
                    <a:srgbClr val="0B4B8E"/>
                  </a:solidFill>
                  <a:latin typeface="Arial" panose="020B0604020202020204" pitchFamily="34" charset="0"/>
                  <a:cs typeface="Arial" panose="020B0604020202020204" pitchFamily="34" charset="0"/>
                </a:rPr>
                <a:t>Propagate gates &amp; pads </a:t>
              </a:r>
            </a:p>
          </p:txBody>
        </p:sp>
        <p:cxnSp>
          <p:nvCxnSpPr>
            <p:cNvPr id="64" name="Straight Arrow Connector 63">
              <a:extLst>
                <a:ext uri="{FF2B5EF4-FFF2-40B4-BE49-F238E27FC236}">
                  <a16:creationId xmlns:a16="http://schemas.microsoft.com/office/drawing/2014/main" id="{66892E66-E12C-6E33-12C9-D70706CC7624}"/>
                </a:ext>
              </a:extLst>
            </p:cNvPr>
            <p:cNvCxnSpPr/>
            <p:nvPr/>
          </p:nvCxnSpPr>
          <p:spPr bwMode="auto">
            <a:xfrm flipH="1" flipV="1">
              <a:off x="7404100" y="2432050"/>
              <a:ext cx="136525" cy="324645"/>
            </a:xfrm>
            <a:prstGeom prst="straightConnector1">
              <a:avLst/>
            </a:prstGeom>
            <a:solidFill>
              <a:schemeClr val="accent1"/>
            </a:solidFill>
            <a:ln w="38100" cap="flat" cmpd="sng" algn="ctr">
              <a:solidFill>
                <a:srgbClr val="008000"/>
              </a:solidFill>
              <a:prstDash val="solid"/>
              <a:round/>
              <a:headEnd type="none" w="med" len="med"/>
              <a:tailEnd type="arrow"/>
            </a:ln>
            <a:effectLst/>
          </p:spPr>
        </p:cxnSp>
        <p:cxnSp>
          <p:nvCxnSpPr>
            <p:cNvPr id="65" name="Straight Arrow Connector 64">
              <a:extLst>
                <a:ext uri="{FF2B5EF4-FFF2-40B4-BE49-F238E27FC236}">
                  <a16:creationId xmlns:a16="http://schemas.microsoft.com/office/drawing/2014/main" id="{5EBE4CA5-2EDD-8A9A-2452-6B14955FD7A4}"/>
                </a:ext>
              </a:extLst>
            </p:cNvPr>
            <p:cNvCxnSpPr>
              <a:endCxn id="62" idx="3"/>
            </p:cNvCxnSpPr>
            <p:nvPr/>
          </p:nvCxnSpPr>
          <p:spPr bwMode="auto">
            <a:xfrm flipH="1" flipV="1">
              <a:off x="7507446" y="2290516"/>
              <a:ext cx="236382" cy="148682"/>
            </a:xfrm>
            <a:prstGeom prst="straightConnector1">
              <a:avLst/>
            </a:prstGeom>
            <a:solidFill>
              <a:schemeClr val="accent1"/>
            </a:solidFill>
            <a:ln w="38100" cap="flat" cmpd="sng" algn="ctr">
              <a:solidFill>
                <a:srgbClr val="008000"/>
              </a:solidFill>
              <a:prstDash val="solid"/>
              <a:round/>
              <a:headEnd type="none" w="med" len="med"/>
              <a:tailEnd type="arrow"/>
            </a:ln>
            <a:effectLst/>
          </p:spPr>
        </p:cxnSp>
        <p:cxnSp>
          <p:nvCxnSpPr>
            <p:cNvPr id="66" name="Straight Arrow Connector 65">
              <a:extLst>
                <a:ext uri="{FF2B5EF4-FFF2-40B4-BE49-F238E27FC236}">
                  <a16:creationId xmlns:a16="http://schemas.microsoft.com/office/drawing/2014/main" id="{B08E45D3-02D1-CD04-3888-7DA8596F35D0}"/>
                </a:ext>
              </a:extLst>
            </p:cNvPr>
            <p:cNvCxnSpPr/>
            <p:nvPr/>
          </p:nvCxnSpPr>
          <p:spPr bwMode="auto">
            <a:xfrm flipH="1" flipV="1">
              <a:off x="6911061" y="2371764"/>
              <a:ext cx="17188" cy="305769"/>
            </a:xfrm>
            <a:prstGeom prst="straightConnector1">
              <a:avLst/>
            </a:prstGeom>
            <a:solidFill>
              <a:schemeClr val="accent1"/>
            </a:solidFill>
            <a:ln w="38100" cap="flat" cmpd="sng" algn="ctr">
              <a:solidFill>
                <a:srgbClr val="008000"/>
              </a:solidFill>
              <a:prstDash val="solid"/>
              <a:round/>
              <a:headEnd type="none" w="med" len="med"/>
              <a:tailEnd type="arrow"/>
            </a:ln>
            <a:effectLst/>
          </p:spPr>
        </p:cxnSp>
      </p:grpSp>
    </p:spTree>
    <p:extLst>
      <p:ext uri="{BB962C8B-B14F-4D97-AF65-F5344CB8AC3E}">
        <p14:creationId xmlns:p14="http://schemas.microsoft.com/office/powerpoint/2010/main" val="777035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932DA-9F10-E7CD-D0E5-7D4F531D3CDF}"/>
              </a:ext>
            </a:extLst>
          </p:cNvPr>
          <p:cNvSpPr>
            <a:spLocks noGrp="1"/>
          </p:cNvSpPr>
          <p:nvPr>
            <p:ph type="title"/>
          </p:nvPr>
        </p:nvSpPr>
        <p:spPr/>
        <p:txBody>
          <a:bodyPr/>
          <a:lstStyle/>
          <a:p>
            <a:r>
              <a:rPr lang="en-US" dirty="0"/>
              <a:t>Recap: Keep Repeating this Recursion</a:t>
            </a:r>
          </a:p>
        </p:txBody>
      </p:sp>
      <p:sp>
        <p:nvSpPr>
          <p:cNvPr id="3" name="Content Placeholder 2">
            <a:extLst>
              <a:ext uri="{FF2B5EF4-FFF2-40B4-BE49-F238E27FC236}">
                <a16:creationId xmlns:a16="http://schemas.microsoft.com/office/drawing/2014/main" id="{CDCD235C-F8F7-45E2-9022-5AA388BB01DC}"/>
              </a:ext>
            </a:extLst>
          </p:cNvPr>
          <p:cNvSpPr>
            <a:spLocks noGrp="1"/>
          </p:cNvSpPr>
          <p:nvPr>
            <p:ph idx="1"/>
          </p:nvPr>
        </p:nvSpPr>
        <p:spPr>
          <a:xfrm>
            <a:off x="4660820" y="1466849"/>
            <a:ext cx="6692980" cy="4710113"/>
          </a:xfrm>
        </p:spPr>
        <p:txBody>
          <a:bodyPr/>
          <a:lstStyle/>
          <a:p>
            <a:pPr algn="just"/>
            <a:r>
              <a:rPr lang="en-US" b="1" dirty="0"/>
              <a:t>Keep recursively partitioning…</a:t>
            </a:r>
          </a:p>
          <a:p>
            <a:pPr lvl="1" algn="just"/>
            <a:r>
              <a:rPr lang="en-US" dirty="0"/>
              <a:t>Usually, you continue until you have a “small” number of gates in each region</a:t>
            </a:r>
          </a:p>
          <a:p>
            <a:pPr lvl="1" algn="just"/>
            <a:r>
              <a:rPr lang="en-US" dirty="0"/>
              <a:t>Small &gt;&gt; 1 typically.  </a:t>
            </a:r>
            <a:r>
              <a:rPr lang="en-US" b="1" dirty="0"/>
              <a:t>10-100</a:t>
            </a:r>
            <a:r>
              <a:rPr lang="en-US" dirty="0"/>
              <a:t> for example</a:t>
            </a:r>
          </a:p>
          <a:p>
            <a:pPr lvl="1" algn="just"/>
            <a:r>
              <a:rPr lang="en-US" dirty="0"/>
              <a:t>Get a good, “global” placement,</a:t>
            </a:r>
            <a:br>
              <a:rPr lang="en-US" dirty="0"/>
            </a:br>
            <a:r>
              <a:rPr lang="en-US" dirty="0"/>
              <a:t>but not a “final” placement</a:t>
            </a:r>
          </a:p>
          <a:p>
            <a:pPr lvl="1" algn="just"/>
            <a:endParaRPr lang="en-US" dirty="0"/>
          </a:p>
          <a:p>
            <a:pPr algn="just"/>
            <a:endParaRPr lang="en-US" dirty="0"/>
          </a:p>
        </p:txBody>
      </p:sp>
      <p:grpSp>
        <p:nvGrpSpPr>
          <p:cNvPr id="24" name="Group 23">
            <a:extLst>
              <a:ext uri="{FF2B5EF4-FFF2-40B4-BE49-F238E27FC236}">
                <a16:creationId xmlns:a16="http://schemas.microsoft.com/office/drawing/2014/main" id="{35AAB5D1-DDA8-A340-C742-CDF0B4369487}"/>
              </a:ext>
            </a:extLst>
          </p:cNvPr>
          <p:cNvGrpSpPr/>
          <p:nvPr/>
        </p:nvGrpSpPr>
        <p:grpSpPr>
          <a:xfrm>
            <a:off x="838200" y="1700893"/>
            <a:ext cx="3822620" cy="4091367"/>
            <a:chOff x="377777" y="1036866"/>
            <a:chExt cx="3260228" cy="3489437"/>
          </a:xfrm>
        </p:grpSpPr>
        <p:cxnSp>
          <p:nvCxnSpPr>
            <p:cNvPr id="4" name="Straight Connector 3">
              <a:extLst>
                <a:ext uri="{FF2B5EF4-FFF2-40B4-BE49-F238E27FC236}">
                  <a16:creationId xmlns:a16="http://schemas.microsoft.com/office/drawing/2014/main" id="{1A052B85-3DBB-FE5F-79B9-AE199A56DE30}"/>
                </a:ext>
              </a:extLst>
            </p:cNvPr>
            <p:cNvCxnSpPr/>
            <p:nvPr/>
          </p:nvCxnSpPr>
          <p:spPr bwMode="auto">
            <a:xfrm>
              <a:off x="2016630" y="2551288"/>
              <a:ext cx="1455973" cy="6528"/>
            </a:xfrm>
            <a:prstGeom prst="line">
              <a:avLst/>
            </a:prstGeom>
            <a:solidFill>
              <a:schemeClr val="accent1"/>
            </a:solidFill>
            <a:ln w="76200" cap="flat" cmpd="sng" algn="ctr">
              <a:solidFill>
                <a:srgbClr val="3366FF"/>
              </a:solidFill>
              <a:prstDash val="solid"/>
              <a:round/>
              <a:headEnd type="none" w="med" len="med"/>
              <a:tailEnd type="none" w="med" len="med"/>
            </a:ln>
            <a:effectLst/>
          </p:spPr>
        </p:cxnSp>
        <p:cxnSp>
          <p:nvCxnSpPr>
            <p:cNvPr id="5" name="Straight Connector 4">
              <a:extLst>
                <a:ext uri="{FF2B5EF4-FFF2-40B4-BE49-F238E27FC236}">
                  <a16:creationId xmlns:a16="http://schemas.microsoft.com/office/drawing/2014/main" id="{3C139626-3DA5-D8DD-0AE1-9744FA21A8F2}"/>
                </a:ext>
              </a:extLst>
            </p:cNvPr>
            <p:cNvCxnSpPr/>
            <p:nvPr/>
          </p:nvCxnSpPr>
          <p:spPr bwMode="auto">
            <a:xfrm>
              <a:off x="1993778" y="1210661"/>
              <a:ext cx="0" cy="2803130"/>
            </a:xfrm>
            <a:prstGeom prst="line">
              <a:avLst/>
            </a:prstGeom>
            <a:solidFill>
              <a:schemeClr val="accent1"/>
            </a:solidFill>
            <a:ln w="76200" cap="flat" cmpd="sng" algn="ctr">
              <a:solidFill>
                <a:srgbClr val="3366FF"/>
              </a:solidFill>
              <a:prstDash val="solid"/>
              <a:round/>
              <a:headEnd type="none" w="med" len="med"/>
              <a:tailEnd type="none" w="med" len="med"/>
            </a:ln>
            <a:effectLst/>
          </p:spPr>
        </p:cxnSp>
        <p:sp>
          <p:nvSpPr>
            <p:cNvPr id="6" name="Rectangle 8">
              <a:extLst>
                <a:ext uri="{FF2B5EF4-FFF2-40B4-BE49-F238E27FC236}">
                  <a16:creationId xmlns:a16="http://schemas.microsoft.com/office/drawing/2014/main" id="{2516A257-C0E0-77F4-F0E5-293D9BD5E2E6}"/>
                </a:ext>
              </a:extLst>
            </p:cNvPr>
            <p:cNvSpPr>
              <a:spLocks noChangeArrowheads="1"/>
            </p:cNvSpPr>
            <p:nvPr/>
          </p:nvSpPr>
          <p:spPr bwMode="auto">
            <a:xfrm>
              <a:off x="545422" y="1210661"/>
              <a:ext cx="2861890" cy="280313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9D1B24C5-4E32-A7FE-B004-3CDFD1B4B944}"/>
                </a:ext>
              </a:extLst>
            </p:cNvPr>
            <p:cNvSpPr/>
            <p:nvPr/>
          </p:nvSpPr>
          <p:spPr bwMode="auto">
            <a:xfrm>
              <a:off x="377777" y="1036866"/>
              <a:ext cx="430982" cy="424072"/>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a</a:t>
              </a:r>
            </a:p>
          </p:txBody>
        </p:sp>
        <p:sp>
          <p:nvSpPr>
            <p:cNvPr id="8" name="Rectangle 7">
              <a:extLst>
                <a:ext uri="{FF2B5EF4-FFF2-40B4-BE49-F238E27FC236}">
                  <a16:creationId xmlns:a16="http://schemas.microsoft.com/office/drawing/2014/main" id="{1F74A52F-7B1B-A99F-4353-B90E5E3308D7}"/>
                </a:ext>
              </a:extLst>
            </p:cNvPr>
            <p:cNvSpPr/>
            <p:nvPr/>
          </p:nvSpPr>
          <p:spPr bwMode="auto">
            <a:xfrm>
              <a:off x="1169966" y="3735531"/>
              <a:ext cx="430982" cy="424072"/>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9" name="Oval 13">
              <a:extLst>
                <a:ext uri="{FF2B5EF4-FFF2-40B4-BE49-F238E27FC236}">
                  <a16:creationId xmlns:a16="http://schemas.microsoft.com/office/drawing/2014/main" id="{F57E3469-4349-F591-4835-E1B9AEB8BF2E}"/>
                </a:ext>
              </a:extLst>
            </p:cNvPr>
            <p:cNvSpPr>
              <a:spLocks noChangeArrowheads="1"/>
            </p:cNvSpPr>
            <p:nvPr/>
          </p:nvSpPr>
          <p:spPr bwMode="auto">
            <a:xfrm>
              <a:off x="2393136" y="3021378"/>
              <a:ext cx="498383" cy="476618"/>
            </a:xfrm>
            <a:prstGeom prst="ellipse">
              <a:avLst/>
            </a:prstGeom>
            <a:solidFill>
              <a:schemeClr val="bg1"/>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3</a:t>
              </a:r>
            </a:p>
          </p:txBody>
        </p:sp>
        <p:sp>
          <p:nvSpPr>
            <p:cNvPr id="10" name="Oval 9">
              <a:extLst>
                <a:ext uri="{FF2B5EF4-FFF2-40B4-BE49-F238E27FC236}">
                  <a16:creationId xmlns:a16="http://schemas.microsoft.com/office/drawing/2014/main" id="{1FFE06E2-7BC7-0DF4-1FF2-E2D03B5D1050}"/>
                </a:ext>
              </a:extLst>
            </p:cNvPr>
            <p:cNvSpPr>
              <a:spLocks noChangeArrowheads="1"/>
            </p:cNvSpPr>
            <p:nvPr/>
          </p:nvSpPr>
          <p:spPr bwMode="auto">
            <a:xfrm>
              <a:off x="652062" y="1495761"/>
              <a:ext cx="498383" cy="476620"/>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1</a:t>
              </a:r>
            </a:p>
          </p:txBody>
        </p:sp>
        <p:sp>
          <p:nvSpPr>
            <p:cNvPr id="11" name="Oval 13">
              <a:extLst>
                <a:ext uri="{FF2B5EF4-FFF2-40B4-BE49-F238E27FC236}">
                  <a16:creationId xmlns:a16="http://schemas.microsoft.com/office/drawing/2014/main" id="{DF80DDBB-7076-5E53-6ADB-998C3A74DFFB}"/>
                </a:ext>
              </a:extLst>
            </p:cNvPr>
            <p:cNvSpPr>
              <a:spLocks noChangeArrowheads="1"/>
            </p:cNvSpPr>
            <p:nvPr/>
          </p:nvSpPr>
          <p:spPr bwMode="auto">
            <a:xfrm>
              <a:off x="1156974" y="1950617"/>
              <a:ext cx="498383" cy="476618"/>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5</a:t>
              </a:r>
            </a:p>
          </p:txBody>
        </p:sp>
        <p:sp>
          <p:nvSpPr>
            <p:cNvPr id="12" name="Oval 13">
              <a:extLst>
                <a:ext uri="{FF2B5EF4-FFF2-40B4-BE49-F238E27FC236}">
                  <a16:creationId xmlns:a16="http://schemas.microsoft.com/office/drawing/2014/main" id="{502E5F97-7E43-C026-1F66-6E1F19CFD140}"/>
                </a:ext>
              </a:extLst>
            </p:cNvPr>
            <p:cNvSpPr>
              <a:spLocks noChangeArrowheads="1"/>
            </p:cNvSpPr>
            <p:nvPr/>
          </p:nvSpPr>
          <p:spPr bwMode="auto">
            <a:xfrm>
              <a:off x="1113447" y="2742806"/>
              <a:ext cx="498383" cy="476618"/>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4</a:t>
              </a:r>
            </a:p>
          </p:txBody>
        </p:sp>
        <p:sp>
          <p:nvSpPr>
            <p:cNvPr id="13" name="Rectangle 12">
              <a:extLst>
                <a:ext uri="{FF2B5EF4-FFF2-40B4-BE49-F238E27FC236}">
                  <a16:creationId xmlns:a16="http://schemas.microsoft.com/office/drawing/2014/main" id="{E263602D-8FBF-ACFE-1B06-C8753C3C8584}"/>
                </a:ext>
              </a:extLst>
            </p:cNvPr>
            <p:cNvSpPr/>
            <p:nvPr/>
          </p:nvSpPr>
          <p:spPr bwMode="auto">
            <a:xfrm>
              <a:off x="3207023" y="2246913"/>
              <a:ext cx="430982" cy="424072"/>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b</a:t>
              </a:r>
            </a:p>
          </p:txBody>
        </p:sp>
        <p:sp>
          <p:nvSpPr>
            <p:cNvPr id="14" name="TextBox 13">
              <a:extLst>
                <a:ext uri="{FF2B5EF4-FFF2-40B4-BE49-F238E27FC236}">
                  <a16:creationId xmlns:a16="http://schemas.microsoft.com/office/drawing/2014/main" id="{D649DFCE-62D4-C65D-2D47-B5D9571D9936}"/>
                </a:ext>
              </a:extLst>
            </p:cNvPr>
            <p:cNvSpPr txBox="1"/>
            <p:nvPr/>
          </p:nvSpPr>
          <p:spPr>
            <a:xfrm>
              <a:off x="1097506" y="1281300"/>
              <a:ext cx="780925" cy="314995"/>
            </a:xfrm>
            <a:prstGeom prst="rect">
              <a:avLst/>
            </a:prstGeom>
            <a:noFill/>
          </p:spPr>
          <p:txBody>
            <a:bodyPr wrap="none" rtlCol="0">
              <a:spAutoFit/>
            </a:bodyPr>
            <a:lstStyle/>
            <a:p>
              <a:r>
                <a:rPr lang="en-US" sz="1800" b="1" dirty="0">
                  <a:solidFill>
                    <a:schemeClr val="tx1">
                      <a:lumMod val="50000"/>
                      <a:lumOff val="50000"/>
                    </a:schemeClr>
                  </a:solidFill>
                  <a:latin typeface="Arial" panose="020B0604020202020204" pitchFamily="34" charset="0"/>
                  <a:cs typeface="Arial" panose="020B0604020202020204" pitchFamily="34" charset="0"/>
                </a:rPr>
                <a:t>placed</a:t>
              </a:r>
            </a:p>
          </p:txBody>
        </p:sp>
        <p:sp>
          <p:nvSpPr>
            <p:cNvPr id="15" name="Oval 13">
              <a:extLst>
                <a:ext uri="{FF2B5EF4-FFF2-40B4-BE49-F238E27FC236}">
                  <a16:creationId xmlns:a16="http://schemas.microsoft.com/office/drawing/2014/main" id="{8204C45E-9E60-EDAB-5F7E-9FDB81151738}"/>
                </a:ext>
              </a:extLst>
            </p:cNvPr>
            <p:cNvSpPr>
              <a:spLocks noChangeArrowheads="1"/>
            </p:cNvSpPr>
            <p:nvPr/>
          </p:nvSpPr>
          <p:spPr bwMode="auto">
            <a:xfrm>
              <a:off x="2435872" y="1798922"/>
              <a:ext cx="498383" cy="476618"/>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2</a:t>
              </a:r>
            </a:p>
          </p:txBody>
        </p:sp>
        <p:cxnSp>
          <p:nvCxnSpPr>
            <p:cNvPr id="16" name="Straight Connector 15">
              <a:extLst>
                <a:ext uri="{FF2B5EF4-FFF2-40B4-BE49-F238E27FC236}">
                  <a16:creationId xmlns:a16="http://schemas.microsoft.com/office/drawing/2014/main" id="{1C531B0B-7BAA-5BFC-ECCA-58B61B1F88B6}"/>
                </a:ext>
              </a:extLst>
            </p:cNvPr>
            <p:cNvCxnSpPr/>
            <p:nvPr/>
          </p:nvCxnSpPr>
          <p:spPr bwMode="auto">
            <a:xfrm flipV="1">
              <a:off x="2001395" y="2557816"/>
              <a:ext cx="17411" cy="17411"/>
            </a:xfrm>
            <a:prstGeom prst="line">
              <a:avLst/>
            </a:prstGeom>
            <a:solidFill>
              <a:schemeClr val="accent1"/>
            </a:solidFill>
            <a:ln w="76200" cap="flat" cmpd="sng" algn="ctr">
              <a:solidFill>
                <a:srgbClr val="3366FF"/>
              </a:solidFill>
              <a:prstDash val="solid"/>
              <a:round/>
              <a:headEnd type="none" w="med" len="med"/>
              <a:tailEnd type="none" w="med" len="med"/>
            </a:ln>
            <a:effectLst/>
          </p:spPr>
        </p:cxnSp>
        <p:sp>
          <p:nvSpPr>
            <p:cNvPr id="17" name="TextBox 16">
              <a:extLst>
                <a:ext uri="{FF2B5EF4-FFF2-40B4-BE49-F238E27FC236}">
                  <a16:creationId xmlns:a16="http://schemas.microsoft.com/office/drawing/2014/main" id="{9905B294-B5C9-C7A9-200E-A86B482EFC76}"/>
                </a:ext>
              </a:extLst>
            </p:cNvPr>
            <p:cNvSpPr txBox="1"/>
            <p:nvPr/>
          </p:nvSpPr>
          <p:spPr>
            <a:xfrm>
              <a:off x="447961" y="4211308"/>
              <a:ext cx="1207481" cy="314995"/>
            </a:xfrm>
            <a:prstGeom prst="rect">
              <a:avLst/>
            </a:prstGeom>
            <a:noFill/>
          </p:spPr>
          <p:txBody>
            <a:bodyPr wrap="none" rtlCol="0">
              <a:spAutoFit/>
            </a:bodyPr>
            <a:lstStyle/>
            <a:p>
              <a:r>
                <a:rPr lang="en-US" sz="1800" b="1" dirty="0">
                  <a:solidFill>
                    <a:srgbClr val="0B4B8E"/>
                  </a:solidFill>
                  <a:latin typeface="Arial" panose="020B0604020202020204" pitchFamily="34" charset="0"/>
                  <a:cs typeface="Arial" panose="020B0604020202020204" pitchFamily="34" charset="0"/>
                </a:rPr>
                <a:t>Continue…</a:t>
              </a:r>
            </a:p>
          </p:txBody>
        </p:sp>
        <p:cxnSp>
          <p:nvCxnSpPr>
            <p:cNvPr id="18" name="Straight Connector 17">
              <a:extLst>
                <a:ext uri="{FF2B5EF4-FFF2-40B4-BE49-F238E27FC236}">
                  <a16:creationId xmlns:a16="http://schemas.microsoft.com/office/drawing/2014/main" id="{6220BE53-957D-148B-D248-169B59D3DD12}"/>
                </a:ext>
              </a:extLst>
            </p:cNvPr>
            <p:cNvCxnSpPr/>
            <p:nvPr/>
          </p:nvCxnSpPr>
          <p:spPr bwMode="auto">
            <a:xfrm>
              <a:off x="536717" y="2551288"/>
              <a:ext cx="1455973" cy="6528"/>
            </a:xfrm>
            <a:prstGeom prst="line">
              <a:avLst/>
            </a:prstGeom>
            <a:solidFill>
              <a:schemeClr val="accent1"/>
            </a:solidFill>
            <a:ln w="76200" cap="flat" cmpd="sng" algn="ctr">
              <a:solidFill>
                <a:srgbClr val="3366FF"/>
              </a:solidFill>
              <a:prstDash val="solid"/>
              <a:round/>
              <a:headEnd type="none" w="med" len="med"/>
              <a:tailEnd type="none" w="med" len="med"/>
            </a:ln>
            <a:effectLst/>
          </p:spPr>
        </p:cxnSp>
        <p:sp>
          <p:nvSpPr>
            <p:cNvPr id="19" name="TextBox 18">
              <a:extLst>
                <a:ext uri="{FF2B5EF4-FFF2-40B4-BE49-F238E27FC236}">
                  <a16:creationId xmlns:a16="http://schemas.microsoft.com/office/drawing/2014/main" id="{A3F7A045-70ED-CAB7-4BDE-1EE42D501F03}"/>
                </a:ext>
              </a:extLst>
            </p:cNvPr>
            <p:cNvSpPr txBox="1"/>
            <p:nvPr/>
          </p:nvSpPr>
          <p:spPr>
            <a:xfrm>
              <a:off x="573714" y="3184603"/>
              <a:ext cx="780925" cy="314995"/>
            </a:xfrm>
            <a:prstGeom prst="rect">
              <a:avLst/>
            </a:prstGeom>
            <a:noFill/>
          </p:spPr>
          <p:txBody>
            <a:bodyPr wrap="none" rtlCol="0">
              <a:spAutoFit/>
            </a:bodyPr>
            <a:lstStyle/>
            <a:p>
              <a:r>
                <a:rPr lang="en-US" sz="1800" b="1" dirty="0">
                  <a:solidFill>
                    <a:schemeClr val="tx1">
                      <a:lumMod val="50000"/>
                      <a:lumOff val="50000"/>
                    </a:schemeClr>
                  </a:solidFill>
                  <a:latin typeface="Arial" panose="020B0604020202020204" pitchFamily="34" charset="0"/>
                  <a:cs typeface="Arial" panose="020B0604020202020204" pitchFamily="34" charset="0"/>
                </a:rPr>
                <a:t>placed</a:t>
              </a:r>
            </a:p>
          </p:txBody>
        </p:sp>
        <p:sp>
          <p:nvSpPr>
            <p:cNvPr id="20" name="TextBox 19">
              <a:extLst>
                <a:ext uri="{FF2B5EF4-FFF2-40B4-BE49-F238E27FC236}">
                  <a16:creationId xmlns:a16="http://schemas.microsoft.com/office/drawing/2014/main" id="{7D98D651-9B04-F02B-1FED-175E42A96FE7}"/>
                </a:ext>
              </a:extLst>
            </p:cNvPr>
            <p:cNvSpPr txBox="1"/>
            <p:nvPr/>
          </p:nvSpPr>
          <p:spPr>
            <a:xfrm>
              <a:off x="2140681" y="1278127"/>
              <a:ext cx="780925" cy="314995"/>
            </a:xfrm>
            <a:prstGeom prst="rect">
              <a:avLst/>
            </a:prstGeom>
            <a:noFill/>
          </p:spPr>
          <p:txBody>
            <a:bodyPr wrap="none" rtlCol="0">
              <a:spAutoFit/>
            </a:bodyPr>
            <a:lstStyle/>
            <a:p>
              <a:r>
                <a:rPr lang="en-US" sz="1800" b="1" dirty="0">
                  <a:solidFill>
                    <a:schemeClr val="tx1">
                      <a:lumMod val="50000"/>
                      <a:lumOff val="50000"/>
                    </a:schemeClr>
                  </a:solidFill>
                  <a:latin typeface="Arial" panose="020B0604020202020204" pitchFamily="34" charset="0"/>
                  <a:cs typeface="Arial" panose="020B0604020202020204" pitchFamily="34" charset="0"/>
                </a:rPr>
                <a:t>placed</a:t>
              </a:r>
            </a:p>
          </p:txBody>
        </p:sp>
        <p:sp>
          <p:nvSpPr>
            <p:cNvPr id="21" name="TextBox 20">
              <a:extLst>
                <a:ext uri="{FF2B5EF4-FFF2-40B4-BE49-F238E27FC236}">
                  <a16:creationId xmlns:a16="http://schemas.microsoft.com/office/drawing/2014/main" id="{20122BEE-2092-6454-6AA5-1CCAC8DFA3F6}"/>
                </a:ext>
              </a:extLst>
            </p:cNvPr>
            <p:cNvSpPr txBox="1"/>
            <p:nvPr/>
          </p:nvSpPr>
          <p:spPr>
            <a:xfrm>
              <a:off x="2105859" y="3480586"/>
              <a:ext cx="780925" cy="314995"/>
            </a:xfrm>
            <a:prstGeom prst="rect">
              <a:avLst/>
            </a:prstGeom>
            <a:noFill/>
          </p:spPr>
          <p:txBody>
            <a:bodyPr wrap="none" rtlCol="0">
              <a:spAutoFit/>
            </a:bodyPr>
            <a:lstStyle/>
            <a:p>
              <a:r>
                <a:rPr lang="en-US" sz="1800" b="1" dirty="0">
                  <a:solidFill>
                    <a:schemeClr val="tx1">
                      <a:lumMod val="50000"/>
                      <a:lumOff val="50000"/>
                    </a:schemeClr>
                  </a:solidFill>
                  <a:latin typeface="Arial" panose="020B0604020202020204" pitchFamily="34" charset="0"/>
                  <a:cs typeface="Arial" panose="020B0604020202020204" pitchFamily="34" charset="0"/>
                </a:rPr>
                <a:t>placed</a:t>
              </a:r>
            </a:p>
          </p:txBody>
        </p:sp>
      </p:grpSp>
      <p:pic>
        <p:nvPicPr>
          <p:cNvPr id="22" name="Picture 15">
            <a:extLst>
              <a:ext uri="{FF2B5EF4-FFF2-40B4-BE49-F238E27FC236}">
                <a16:creationId xmlns:a16="http://schemas.microsoft.com/office/drawing/2014/main" id="{BC013581-F138-048F-352C-3E8D3B17BE22}"/>
              </a:ext>
            </a:extLst>
          </p:cNvPr>
          <p:cNvPicPr>
            <a:picLocks noChangeAspect="1" noChangeArrowheads="1"/>
          </p:cNvPicPr>
          <p:nvPr/>
        </p:nvPicPr>
        <p:blipFill>
          <a:blip r:embed="rId3"/>
          <a:srcRect/>
          <a:stretch>
            <a:fillRect/>
          </a:stretch>
        </p:blipFill>
        <p:spPr bwMode="auto">
          <a:xfrm>
            <a:off x="7457676" y="3980526"/>
            <a:ext cx="2648122" cy="2537784"/>
          </a:xfrm>
          <a:prstGeom prst="rect">
            <a:avLst/>
          </a:prstGeom>
          <a:noFill/>
          <a:ln w="19050">
            <a:solidFill>
              <a:schemeClr val="bg2"/>
            </a:solidFill>
            <a:miter lim="800000"/>
            <a:headEnd/>
            <a:tailEnd/>
          </a:ln>
        </p:spPr>
      </p:pic>
      <p:cxnSp>
        <p:nvCxnSpPr>
          <p:cNvPr id="26" name="Elbow Connector 25">
            <a:extLst>
              <a:ext uri="{FF2B5EF4-FFF2-40B4-BE49-F238E27FC236}">
                <a16:creationId xmlns:a16="http://schemas.microsoft.com/office/drawing/2014/main" id="{6FEBF289-A2A7-915E-577D-1EB1E2EB62E5}"/>
              </a:ext>
            </a:extLst>
          </p:cNvPr>
          <p:cNvCxnSpPr>
            <a:cxnSpLocks/>
            <a:endCxn id="22" idx="1"/>
          </p:cNvCxnSpPr>
          <p:nvPr/>
        </p:nvCxnSpPr>
        <p:spPr>
          <a:xfrm>
            <a:off x="4609685" y="4386943"/>
            <a:ext cx="2847991" cy="862475"/>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13589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6598</TotalTime>
  <Words>3087</Words>
  <Application>Microsoft Macintosh PowerPoint</Application>
  <PresentationFormat>Widescreen</PresentationFormat>
  <Paragraphs>426</Paragraphs>
  <Slides>30</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Arial Narrow</vt:lpstr>
      <vt:lpstr>Calibri</vt:lpstr>
      <vt:lpstr>Calibri Light</vt:lpstr>
      <vt:lpstr>Cambria Math</vt:lpstr>
      <vt:lpstr>Helvetica</vt:lpstr>
      <vt:lpstr>Office Theme</vt:lpstr>
      <vt:lpstr>Lecture 15: Placement – V </vt:lpstr>
      <vt:lpstr>Happy Halloween!</vt:lpstr>
      <vt:lpstr>Recap: Quadratic Placement Formulation</vt:lpstr>
      <vt:lpstr>Recap: Partition-based Placement</vt:lpstr>
      <vt:lpstr>Recap: Example</vt:lpstr>
      <vt:lpstr>Recap: Example (cont’d)</vt:lpstr>
      <vt:lpstr>Recap: Example (cont’d)</vt:lpstr>
      <vt:lpstr>Recap: Example (cont’d)</vt:lpstr>
      <vt:lpstr>Recap: Keep Repeating this Recursion</vt:lpstr>
      <vt:lpstr>Recap: Legalization</vt:lpstr>
      <vt:lpstr>Nonlinear Placement</vt:lpstr>
      <vt:lpstr>Wirelength Smoothing</vt:lpstr>
      <vt:lpstr>Wirelength Smoothing (cont’d)</vt:lpstr>
      <vt:lpstr>Nonlinear Placement</vt:lpstr>
      <vt:lpstr>Density Penalty</vt:lpstr>
      <vt:lpstr>Bell Function Examples</vt:lpstr>
      <vt:lpstr>Density Penalty (cont’d)</vt:lpstr>
      <vt:lpstr>Visualization</vt:lpstr>
      <vt:lpstr>Density Penalty (cont’d)</vt:lpstr>
      <vt:lpstr>Density with Fixed Macro</vt:lpstr>
      <vt:lpstr>Nonlinear Placer – ePlace</vt:lpstr>
      <vt:lpstr>ePlace: Electric Potential</vt:lpstr>
      <vt:lpstr>Electrostatic System: Physics Effects</vt:lpstr>
      <vt:lpstr>Poisson’s Equation for Electrostatic System</vt:lpstr>
      <vt:lpstr>Electrical Potential</vt:lpstr>
      <vt:lpstr>Gradient Solver</vt:lpstr>
      <vt:lpstr>Gradient Descent Iterations</vt:lpstr>
      <vt:lpstr>Industrial Example </vt:lpstr>
      <vt:lpstr>Summary</vt:lpstr>
      <vt:lpstr>In-class Presentation: 11/16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Pao-I Chen</dc:creator>
  <cp:lastModifiedBy>Tsung-Wei Huang</cp:lastModifiedBy>
  <cp:revision>2105</cp:revision>
  <dcterms:created xsi:type="dcterms:W3CDTF">2021-01-05T18:50:35Z</dcterms:created>
  <dcterms:modified xsi:type="dcterms:W3CDTF">2022-10-31T18:18:05Z</dcterms:modified>
</cp:coreProperties>
</file>